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838" r:id="rId4"/>
    <p:sldId id="850" r:id="rId5"/>
    <p:sldId id="839" r:id="rId6"/>
    <p:sldId id="840" r:id="rId7"/>
    <p:sldId id="841" r:id="rId8"/>
    <p:sldId id="842" r:id="rId9"/>
    <p:sldId id="843" r:id="rId10"/>
    <p:sldId id="844" r:id="rId11"/>
    <p:sldId id="845" r:id="rId12"/>
    <p:sldId id="846" r:id="rId13"/>
    <p:sldId id="847" r:id="rId14"/>
    <p:sldId id="848" r:id="rId15"/>
    <p:sldId id="849" r:id="rId16"/>
    <p:sldId id="851" r:id="rId17"/>
    <p:sldId id="852" r:id="rId18"/>
    <p:sldId id="853" r:id="rId19"/>
    <p:sldId id="854" r:id="rId20"/>
    <p:sldId id="855" r:id="rId21"/>
    <p:sldId id="856" r:id="rId22"/>
    <p:sldId id="857" r:id="rId23"/>
    <p:sldId id="859" r:id="rId24"/>
    <p:sldId id="860" r:id="rId25"/>
    <p:sldId id="861" r:id="rId26"/>
    <p:sldId id="862" r:id="rId27"/>
    <p:sldId id="863" r:id="rId28"/>
    <p:sldId id="864" r:id="rId29"/>
    <p:sldId id="865" r:id="rId30"/>
    <p:sldId id="858" r:id="rId31"/>
    <p:sldId id="866" r:id="rId32"/>
    <p:sldId id="867" r:id="rId33"/>
    <p:sldId id="868" r:id="rId34"/>
    <p:sldId id="869" r:id="rId35"/>
    <p:sldId id="870" r:id="rId36"/>
    <p:sldId id="87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87619"/>
  </p:normalViewPr>
  <p:slideViewPr>
    <p:cSldViewPr snapToGrid="0" snapToObjects="1">
      <p:cViewPr varScale="1">
        <p:scale>
          <a:sx n="107" d="100"/>
          <a:sy n="107" d="100"/>
        </p:scale>
        <p:origin x="1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32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65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12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18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4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3/19/21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Propositional Logic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32851-3BD8-F34E-B5DF-4AC21A729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985" y="1680935"/>
            <a:ext cx="2934030" cy="29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Exploring a Wumpus World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E53A6-B323-4948-B589-D37BB2C9F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1024128"/>
            <a:ext cx="5482786" cy="55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1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Exploring a Wumpus World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C94F4-0B10-2540-8F8F-63BE38DDD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1024128"/>
            <a:ext cx="5461937" cy="54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61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Exploring a Wumpus World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91500-7563-044B-8B74-9DB2FE4B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1020440"/>
            <a:ext cx="5461937" cy="54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7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Exploring a Wumpus World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128A91-FB53-C34B-BC9E-E082FD7A3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1020440"/>
            <a:ext cx="5461936" cy="549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69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Exploring a Wumpus World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3EA54-10F1-5149-8ED9-B940F780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1020440"/>
            <a:ext cx="5461935" cy="549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91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Sometimes No Safe Move Exists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7A5914-E885-9644-9FBC-0EBB1857E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659" y="906321"/>
            <a:ext cx="2486119" cy="248611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7A27BD-F3F7-504C-A0D4-89B82C5EE664}"/>
              </a:ext>
            </a:extLst>
          </p:cNvPr>
          <p:cNvSpPr txBox="1">
            <a:spLocks/>
          </p:cNvSpPr>
          <p:nvPr/>
        </p:nvSpPr>
        <p:spPr>
          <a:xfrm>
            <a:off x="3703179" y="1084346"/>
            <a:ext cx="5985103" cy="1265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Breeze in (1,2) and (2, 1)</a:t>
            </a:r>
          </a:p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	⇨no safe actions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5599FD-FFEE-B544-A354-E812C3CFAEC8}"/>
              </a:ext>
            </a:extLst>
          </p:cNvPr>
          <p:cNvSpPr txBox="1">
            <a:spLocks/>
          </p:cNvSpPr>
          <p:nvPr/>
        </p:nvSpPr>
        <p:spPr>
          <a:xfrm>
            <a:off x="3703178" y="2349906"/>
            <a:ext cx="7259574" cy="868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6350">
              <a:buFont typeface="Arial" panose="020B0604020202020204" pitchFamily="34" charset="0"/>
              <a:buNone/>
            </a:pPr>
            <a:r>
              <a:rPr lang="en-US" sz="2400" dirty="0"/>
              <a:t>Assuming pits uniformly distributed, (2,2) has a pit with higher probability. How much?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CF5F07-786F-FF41-B066-113282BD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9" y="3897443"/>
            <a:ext cx="2241192" cy="224119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22E0DF7-DF62-BD44-B759-6F727FAA6F5A}"/>
              </a:ext>
            </a:extLst>
          </p:cNvPr>
          <p:cNvSpPr txBox="1">
            <a:spLocks/>
          </p:cNvSpPr>
          <p:nvPr/>
        </p:nvSpPr>
        <p:spPr>
          <a:xfrm>
            <a:off x="3703179" y="3514171"/>
            <a:ext cx="5985103" cy="868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Smell in (1, 1)</a:t>
            </a:r>
          </a:p>
          <a:p>
            <a:pPr marL="465138" indent="-449263">
              <a:buNone/>
            </a:pPr>
            <a:r>
              <a:rPr lang="en-US" sz="2400" dirty="0"/>
              <a:t>	⇨cannot move</a:t>
            </a:r>
          </a:p>
          <a:p>
            <a:pPr marL="465138" indent="-449263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7A3E7BE-615A-704F-9D79-27324BA6CDD8}"/>
              </a:ext>
            </a:extLst>
          </p:cNvPr>
          <p:cNvSpPr txBox="1">
            <a:spLocks/>
          </p:cNvSpPr>
          <p:nvPr/>
        </p:nvSpPr>
        <p:spPr>
          <a:xfrm>
            <a:off x="3703179" y="4547602"/>
            <a:ext cx="5985103" cy="17562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Can use strategy of coercion:</a:t>
            </a:r>
          </a:p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	shoot straight ahead</a:t>
            </a:r>
          </a:p>
          <a:p>
            <a:pPr marL="465138" indent="-449263">
              <a:buNone/>
            </a:pPr>
            <a:r>
              <a:rPr lang="en-US" sz="2400" dirty="0"/>
              <a:t>	Wumpus was there ⇨ dead ⇨ safe</a:t>
            </a:r>
          </a:p>
          <a:p>
            <a:pPr marL="465138" indent="-449263">
              <a:buNone/>
            </a:pPr>
            <a:r>
              <a:rPr lang="en-US" sz="2400" dirty="0"/>
              <a:t>	Wumpus wasn’t there ⇨ safe</a:t>
            </a:r>
          </a:p>
          <a:p>
            <a:pPr marL="465138" indent="-449263">
              <a:buFont typeface="Arial" panose="020B0604020202020204" pitchFamily="34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4454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Logic In General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31CE6FC-F756-0741-AE83-66721D87DE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8125" y="1346199"/>
                <a:ext cx="11715750" cy="48625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solidFill>
                      <a:srgbClr val="00B0F0"/>
                    </a:solidFill>
                  </a:rPr>
                  <a:t>Logics </a:t>
                </a:r>
                <a:r>
                  <a:rPr lang="en-US" dirty="0"/>
                  <a:t>are formal languages for representing information such that conclusions can be drawn.</a:t>
                </a:r>
              </a:p>
              <a:p>
                <a:r>
                  <a:rPr lang="en-US" b="1" dirty="0">
                    <a:solidFill>
                      <a:srgbClr val="00B0F0"/>
                    </a:solidFill>
                  </a:rPr>
                  <a:t>Syntax </a:t>
                </a:r>
                <a:r>
                  <a:rPr lang="en-US" dirty="0"/>
                  <a:t>determines how sentences are expressed in a particular logic/language</a:t>
                </a:r>
              </a:p>
              <a:p>
                <a:r>
                  <a:rPr lang="en-US" b="1" dirty="0">
                    <a:solidFill>
                      <a:srgbClr val="00B0F0"/>
                    </a:solidFill>
                  </a:rPr>
                  <a:t>Semantics </a:t>
                </a:r>
                <a:r>
                  <a:rPr lang="en-US" dirty="0"/>
                  <a:t>define the “meaning of sentences”; </a:t>
                </a:r>
              </a:p>
              <a:p>
                <a:pPr lvl="1"/>
                <a:r>
                  <a:rPr lang="en-US" dirty="0"/>
                  <a:t>i.e., define </a:t>
                </a:r>
                <a:r>
                  <a:rPr lang="en-US" b="1" dirty="0">
                    <a:solidFill>
                      <a:srgbClr val="00B0F0"/>
                    </a:solidFill>
                  </a:rPr>
                  <a:t>truth</a:t>
                </a:r>
                <a:r>
                  <a:rPr lang="en-US" dirty="0"/>
                  <a:t> of a sentence in a world</a:t>
                </a:r>
              </a:p>
              <a:p>
                <a:r>
                  <a:rPr lang="en-US" dirty="0"/>
                  <a:t>e.g., the language of arithmetic:</a:t>
                </a:r>
              </a:p>
              <a:p>
                <a:pPr lvl="1"/>
                <a:r>
                  <a:rPr lang="en-US" sz="2800" dirty="0">
                    <a:solidFill>
                      <a:srgbClr val="FF0000"/>
                    </a:solidFill>
                  </a:rPr>
                  <a:t>x + 2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sentence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2+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not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sentence</m:t>
                    </m:r>
                  </m:oMath>
                </a14:m>
                <a:endParaRPr lang="en-US" sz="2800" b="0" dirty="0"/>
              </a:p>
              <a:p>
                <a:pPr lvl="1"/>
                <a:r>
                  <a:rPr lang="en-US" sz="2800" dirty="0">
                    <a:solidFill>
                      <a:srgbClr val="FF0000"/>
                    </a:solidFill>
                  </a:rPr>
                  <a:t>x + 2 ≥ y </a:t>
                </a:r>
                <a:r>
                  <a:rPr lang="en-US" sz="2800" dirty="0"/>
                  <a:t>is true </a:t>
                </a:r>
                <a:r>
                  <a:rPr lang="en-US" sz="2800" dirty="0" err="1"/>
                  <a:t>iff</a:t>
                </a:r>
                <a:r>
                  <a:rPr lang="en-US" sz="2800" dirty="0"/>
                  <a:t> the number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x + 2 </a:t>
                </a:r>
                <a:r>
                  <a:rPr lang="en-US" sz="2800" dirty="0"/>
                  <a:t>is no less than the number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y</a:t>
                </a:r>
              </a:p>
              <a:p>
                <a:pPr lvl="1"/>
                <a:r>
                  <a:rPr lang="en-US" sz="2800" dirty="0">
                    <a:solidFill>
                      <a:srgbClr val="FF0000"/>
                    </a:solidFill>
                  </a:rPr>
                  <a:t>x + 2 ≥ y </a:t>
                </a:r>
                <a:r>
                  <a:rPr lang="en-US" sz="2800" dirty="0"/>
                  <a:t>is true in a world where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x= 7, y = 1</a:t>
                </a:r>
              </a:p>
              <a:p>
                <a:pPr lvl="1"/>
                <a:r>
                  <a:rPr lang="en-US" sz="2800" dirty="0">
                    <a:solidFill>
                      <a:srgbClr val="FF0000"/>
                    </a:solidFill>
                  </a:rPr>
                  <a:t>x + 2 ≥ y </a:t>
                </a:r>
                <a:r>
                  <a:rPr lang="en-US" sz="2800" dirty="0"/>
                  <a:t>is false in a world where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x= 0, y = 6</a:t>
                </a:r>
              </a:p>
              <a:p>
                <a:pPr marL="9525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831CE6FC-F756-0741-AE83-66721D87DE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5" y="1346199"/>
                <a:ext cx="11715750" cy="4862597"/>
              </a:xfrm>
              <a:prstGeom prst="rect">
                <a:avLst/>
              </a:prstGeom>
              <a:blipFill>
                <a:blip r:embed="rId2"/>
                <a:stretch>
                  <a:fillRect l="-866" t="-2344" r="-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68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Types of Logic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7EDD46B-B60C-AB4F-B627-A8B464970364}"/>
              </a:ext>
            </a:extLst>
          </p:cNvPr>
          <p:cNvSpPr txBox="1">
            <a:spLocks/>
          </p:cNvSpPr>
          <p:nvPr/>
        </p:nvSpPr>
        <p:spPr>
          <a:xfrm>
            <a:off x="188858" y="949903"/>
            <a:ext cx="11715750" cy="1864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0F0"/>
                </a:solidFill>
              </a:rPr>
              <a:t>Logics</a:t>
            </a:r>
            <a:r>
              <a:rPr lang="en-US" dirty="0"/>
              <a:t> are characterized by what they commit to as primitives</a:t>
            </a:r>
          </a:p>
          <a:p>
            <a:r>
              <a:rPr lang="en-US" dirty="0"/>
              <a:t>Ontological commitment: what exists – facts?  Objects?  Time?  Beliefs?</a:t>
            </a:r>
          </a:p>
          <a:p>
            <a:r>
              <a:rPr lang="en-US" dirty="0"/>
              <a:t>Epistemological commitment: what states of knowledge?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2EC042D-EBC9-DA45-A263-DA3CA55D8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536463"/>
              </p:ext>
            </p:extLst>
          </p:nvPr>
        </p:nvGraphicFramePr>
        <p:xfrm>
          <a:off x="287392" y="2814793"/>
          <a:ext cx="11258121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6324">
                  <a:extLst>
                    <a:ext uri="{9D8B030D-6E8A-4147-A177-3AD203B41FA5}">
                      <a16:colId xmlns:a16="http://schemas.microsoft.com/office/drawing/2014/main" val="3615631295"/>
                    </a:ext>
                  </a:extLst>
                </a:gridCol>
                <a:gridCol w="4165473">
                  <a:extLst>
                    <a:ext uri="{9D8B030D-6E8A-4147-A177-3AD203B41FA5}">
                      <a16:colId xmlns:a16="http://schemas.microsoft.com/office/drawing/2014/main" val="2705092609"/>
                    </a:ext>
                  </a:extLst>
                </a:gridCol>
                <a:gridCol w="3546324">
                  <a:extLst>
                    <a:ext uri="{9D8B030D-6E8A-4147-A177-3AD203B41FA5}">
                      <a16:colId xmlns:a16="http://schemas.microsoft.com/office/drawing/2014/main" val="25331834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Ontological </a:t>
                      </a:r>
                    </a:p>
                    <a:p>
                      <a:r>
                        <a:rPr lang="en-US" sz="2600" dirty="0"/>
                        <a:t>Commitment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Epistemological</a:t>
                      </a:r>
                    </a:p>
                    <a:p>
                      <a:r>
                        <a:rPr lang="en-US" sz="2600" dirty="0"/>
                        <a:t>Commitment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227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Propositional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true/false/unknown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69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First-order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Facts, objects, relations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true/false/unknown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344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Temporal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Facts, objects, relations,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true/false/unknown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76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Probability theory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Degree of belief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342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600" dirty="0"/>
                        <a:t>Fuzzy 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Facts + degree of 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dirty="0"/>
                        <a:t>Known internal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5188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108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Reasoning with Logic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8565E5-3364-6246-9504-3F815FE4C9F2}"/>
              </a:ext>
            </a:extLst>
          </p:cNvPr>
          <p:cNvSpPr txBox="1">
            <a:spLocks/>
          </p:cNvSpPr>
          <p:nvPr/>
        </p:nvSpPr>
        <p:spPr>
          <a:xfrm>
            <a:off x="287392" y="1183162"/>
            <a:ext cx="11715750" cy="21611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First order of business: fundamental concepts of logic representation and reasoning</a:t>
            </a:r>
          </a:p>
          <a:p>
            <a:pPr marL="1376363" indent="-457200"/>
            <a:r>
              <a:rPr lang="en-US" sz="2400" dirty="0"/>
              <a:t>independent of any logic’s particular form/type </a:t>
            </a:r>
          </a:p>
          <a:p>
            <a:pPr marL="1376363" indent="-457200"/>
            <a:r>
              <a:rPr lang="en-US" sz="2400" b="1" dirty="0">
                <a:solidFill>
                  <a:srgbClr val="FF0000"/>
                </a:solidFill>
              </a:rPr>
              <a:t>Entailment</a:t>
            </a:r>
          </a:p>
          <a:p>
            <a:pPr marL="9525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C21583-C69E-774C-8B83-1630ACC45868}"/>
              </a:ext>
            </a:extLst>
          </p:cNvPr>
          <p:cNvSpPr txBox="1">
            <a:spLocks/>
          </p:cNvSpPr>
          <p:nvPr/>
        </p:nvSpPr>
        <p:spPr>
          <a:xfrm>
            <a:off x="238125" y="3513674"/>
            <a:ext cx="11715750" cy="998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lvl="1" indent="-457200"/>
            <a:r>
              <a:rPr lang="en-US" dirty="0"/>
              <a:t>Second order of business: Introduction to </a:t>
            </a:r>
            <a:r>
              <a:rPr lang="en-US" b="1" dirty="0">
                <a:solidFill>
                  <a:srgbClr val="FF0000"/>
                </a:solidFill>
              </a:rPr>
              <a:t>propositional logic</a:t>
            </a:r>
          </a:p>
          <a:p>
            <a:pPr marL="9525" lvl="1" indent="0">
              <a:buNone/>
            </a:pPr>
            <a:r>
              <a:rPr lang="en-US" dirty="0"/>
              <a:t>	Wumpus KB via propositional logic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F87896-A4A8-EE40-ADBB-CD31145A2C18}"/>
              </a:ext>
            </a:extLst>
          </p:cNvPr>
          <p:cNvSpPr txBox="1">
            <a:spLocks/>
          </p:cNvSpPr>
          <p:nvPr/>
        </p:nvSpPr>
        <p:spPr>
          <a:xfrm>
            <a:off x="188858" y="4845299"/>
            <a:ext cx="11715750" cy="998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lvl="1" indent="-457200"/>
            <a:r>
              <a:rPr lang="en-US" dirty="0"/>
              <a:t>Third order of business: Drawing conclusions</a:t>
            </a:r>
          </a:p>
          <a:p>
            <a:pPr marL="923925" lvl="2" indent="-457200"/>
            <a:r>
              <a:rPr lang="en-US" sz="2400" b="1" dirty="0">
                <a:solidFill>
                  <a:srgbClr val="FF0000"/>
                </a:solidFill>
              </a:rPr>
              <a:t>Inference</a:t>
            </a:r>
            <a:r>
              <a:rPr lang="en-US" sz="2400" dirty="0"/>
              <a:t> and theorem proving</a:t>
            </a:r>
          </a:p>
        </p:txBody>
      </p:sp>
    </p:spTree>
    <p:extLst>
      <p:ext uri="{BB962C8B-B14F-4D97-AF65-F5344CB8AC3E}">
        <p14:creationId xmlns:p14="http://schemas.microsoft.com/office/powerpoint/2010/main" val="3002734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Models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F32EBCA-C8EB-E34F-B73D-BF336B39B909}"/>
              </a:ext>
            </a:extLst>
          </p:cNvPr>
          <p:cNvSpPr txBox="1">
            <a:spLocks/>
          </p:cNvSpPr>
          <p:nvPr/>
        </p:nvSpPr>
        <p:spPr>
          <a:xfrm>
            <a:off x="508086" y="1058791"/>
            <a:ext cx="11175828" cy="4869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use the term </a:t>
            </a:r>
            <a:r>
              <a:rPr lang="en-US" b="1" dirty="0">
                <a:solidFill>
                  <a:srgbClr val="FF0000"/>
                </a:solidFill>
              </a:rPr>
              <a:t>model</a:t>
            </a:r>
            <a:r>
              <a:rPr lang="en-US" dirty="0"/>
              <a:t> in place of possible world</a:t>
            </a:r>
          </a:p>
          <a:p>
            <a:r>
              <a:rPr lang="en-US" dirty="0"/>
              <a:t>Logicians typically think in terms of </a:t>
            </a:r>
            <a:r>
              <a:rPr lang="en-US" b="1" dirty="0">
                <a:solidFill>
                  <a:srgbClr val="FF0000"/>
                </a:solidFill>
              </a:rPr>
              <a:t>models</a:t>
            </a:r>
            <a:r>
              <a:rPr lang="en-US" dirty="0"/>
              <a:t>, which are formally-structed worlds with respect to which truth can be evaluated</a:t>
            </a:r>
          </a:p>
          <a:p>
            <a:r>
              <a:rPr lang="en-US" dirty="0"/>
              <a:t>Model = mathematical abstraction that fixes the truth/falsehood of every relevant sentence</a:t>
            </a:r>
          </a:p>
          <a:p>
            <a:r>
              <a:rPr lang="en-US" dirty="0"/>
              <a:t>Possible models are just all possible assignments of variables in the environment</a:t>
            </a:r>
          </a:p>
          <a:p>
            <a:r>
              <a:rPr lang="en-US" dirty="0"/>
              <a:t>We say that a model </a:t>
            </a:r>
            <a:r>
              <a:rPr lang="en-US" b="1" i="1" dirty="0">
                <a:solidFill>
                  <a:srgbClr val="FF0000"/>
                </a:solidFill>
              </a:rPr>
              <a:t>m</a:t>
            </a:r>
            <a:r>
              <a:rPr lang="en-US" dirty="0"/>
              <a:t> “satisfies” sentence </a:t>
            </a:r>
            <a:r>
              <a:rPr lang="en-US" dirty="0">
                <a:solidFill>
                  <a:srgbClr val="FF0000"/>
                </a:solidFill>
              </a:rPr>
              <a:t>𝛼</a:t>
            </a:r>
            <a:r>
              <a:rPr lang="en-US" dirty="0"/>
              <a:t> if </a:t>
            </a:r>
            <a:r>
              <a:rPr lang="en-US" dirty="0">
                <a:solidFill>
                  <a:srgbClr val="FF0000"/>
                </a:solidFill>
              </a:rPr>
              <a:t>𝛼</a:t>
            </a:r>
            <a:r>
              <a:rPr lang="en-US" dirty="0"/>
              <a:t> “is true in” </a:t>
            </a:r>
            <a:r>
              <a:rPr lang="en-US" b="1" dirty="0"/>
              <a:t>m</a:t>
            </a:r>
          </a:p>
          <a:p>
            <a:pPr marL="457200" lvl="1" indent="0">
              <a:buNone/>
            </a:pPr>
            <a:r>
              <a:rPr lang="en-US" sz="2800" dirty="0"/>
              <a:t>Or: “</a:t>
            </a:r>
            <a:r>
              <a:rPr lang="en-US" sz="2800" b="1" dirty="0">
                <a:solidFill>
                  <a:srgbClr val="FF0000"/>
                </a:solidFill>
              </a:rPr>
              <a:t>m</a:t>
            </a:r>
            <a:r>
              <a:rPr lang="en-US" sz="2800" dirty="0"/>
              <a:t> is a model of </a:t>
            </a:r>
            <a:r>
              <a:rPr lang="en-US" sz="2800" b="1" dirty="0">
                <a:solidFill>
                  <a:srgbClr val="FF0000"/>
                </a:solidFill>
              </a:rPr>
              <a:t>𝛼</a:t>
            </a:r>
            <a:r>
              <a:rPr lang="en-US" sz="2800" dirty="0"/>
              <a:t>”</a:t>
            </a:r>
          </a:p>
          <a:p>
            <a:pPr marL="457200" lvl="1" indent="0">
              <a:buNone/>
            </a:pPr>
            <a:r>
              <a:rPr lang="en-US" sz="2800" i="1" dirty="0">
                <a:solidFill>
                  <a:srgbClr val="FF0000"/>
                </a:solidFill>
              </a:rPr>
              <a:t>M</a:t>
            </a:r>
            <a:r>
              <a:rPr lang="en-US" sz="2800" dirty="0">
                <a:solidFill>
                  <a:srgbClr val="FF0000"/>
                </a:solidFill>
              </a:rPr>
              <a:t>(𝛼) </a:t>
            </a:r>
            <a:r>
              <a:rPr lang="en-US" sz="2800" dirty="0"/>
              <a:t>is the set of all models of </a:t>
            </a:r>
            <a:r>
              <a:rPr lang="en-US" sz="2800" b="1" dirty="0">
                <a:solidFill>
                  <a:srgbClr val="FF0000"/>
                </a:solidFill>
              </a:rPr>
              <a:t>𝛼</a:t>
            </a:r>
          </a:p>
          <a:p>
            <a:endParaRPr lang="en-US" dirty="0"/>
          </a:p>
          <a:p>
            <a:pPr marL="952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9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7 is coming due.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 on RL will be released tomorrow (Friday).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Announcements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0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Models and Entailment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AEB8E34-9828-8940-9814-1F8498E000DF}"/>
              </a:ext>
            </a:extLst>
          </p:cNvPr>
          <p:cNvSpPr txBox="1">
            <a:spLocks/>
          </p:cNvSpPr>
          <p:nvPr/>
        </p:nvSpPr>
        <p:spPr>
          <a:xfrm>
            <a:off x="508086" y="916253"/>
            <a:ext cx="11175828" cy="253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B0F0"/>
                </a:solidFill>
              </a:rPr>
              <a:t>Entailment</a:t>
            </a:r>
            <a:r>
              <a:rPr lang="en-US" dirty="0"/>
              <a:t> means that one thing follows from another: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KB ⊨ 𝛼</a:t>
            </a:r>
          </a:p>
          <a:p>
            <a:pPr marL="0" indent="0">
              <a:buNone/>
            </a:pPr>
            <a:r>
              <a:rPr lang="en-US" dirty="0"/>
              <a:t>Knowledge base </a:t>
            </a:r>
            <a:r>
              <a:rPr lang="en-US" b="1" dirty="0">
                <a:solidFill>
                  <a:srgbClr val="FF0000"/>
                </a:solidFill>
              </a:rPr>
              <a:t>KB</a:t>
            </a:r>
            <a:r>
              <a:rPr lang="en-US" dirty="0"/>
              <a:t> entails sentence </a:t>
            </a:r>
            <a:r>
              <a:rPr lang="en-US" b="1" dirty="0">
                <a:solidFill>
                  <a:srgbClr val="FF0000"/>
                </a:solidFill>
              </a:rPr>
              <a:t>𝛼</a:t>
            </a:r>
          </a:p>
          <a:p>
            <a:pPr marL="465138" indent="0">
              <a:buNone/>
            </a:pP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𝛼</a:t>
            </a:r>
            <a:r>
              <a:rPr lang="en-US" dirty="0"/>
              <a:t> is true in all worlds/models where </a:t>
            </a:r>
            <a:r>
              <a:rPr lang="en-US" b="1" dirty="0">
                <a:solidFill>
                  <a:srgbClr val="FF0000"/>
                </a:solidFill>
              </a:rPr>
              <a:t>KB</a:t>
            </a:r>
            <a:r>
              <a:rPr lang="en-US" dirty="0"/>
              <a:t> is true</a:t>
            </a:r>
          </a:p>
          <a:p>
            <a:pPr marL="465138" indent="0">
              <a:buNone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KB ⊨ 𝛼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M(KB) ⊆ M(𝛼)</a:t>
            </a:r>
          </a:p>
          <a:p>
            <a:pPr marL="9525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F488D53-6DE0-FE47-AEAB-4FF8096DB9F1}"/>
              </a:ext>
            </a:extLst>
          </p:cNvPr>
          <p:cNvSpPr txBox="1">
            <a:spLocks/>
          </p:cNvSpPr>
          <p:nvPr/>
        </p:nvSpPr>
        <p:spPr>
          <a:xfrm>
            <a:off x="508086" y="3676199"/>
            <a:ext cx="11175828" cy="25385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e.g., KB contains “Giants won” and “Red won” entails ”Giants or Reds won”</a:t>
            </a:r>
          </a:p>
          <a:p>
            <a:pPr marL="114935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x + y = 4 </a:t>
            </a:r>
            <a:r>
              <a:rPr lang="en-US" dirty="0"/>
              <a:t>entails </a:t>
            </a:r>
            <a:r>
              <a:rPr lang="en-US" b="1" dirty="0">
                <a:solidFill>
                  <a:srgbClr val="FF0000"/>
                </a:solidFill>
              </a:rPr>
              <a:t>4 = x + 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Entailment is a relationship between sentences (i.e., </a:t>
            </a:r>
            <a:r>
              <a:rPr lang="en-US" b="1" dirty="0">
                <a:solidFill>
                  <a:srgbClr val="FF0000"/>
                </a:solidFill>
              </a:rPr>
              <a:t>syntax</a:t>
            </a:r>
            <a:r>
              <a:rPr lang="en-US" dirty="0"/>
              <a:t>) that is based on </a:t>
            </a:r>
            <a:r>
              <a:rPr lang="en-US" b="1" dirty="0">
                <a:solidFill>
                  <a:srgbClr val="FF0000"/>
                </a:solidFill>
              </a:rPr>
              <a:t>semantics</a:t>
            </a:r>
            <a:r>
              <a:rPr lang="en-US" dirty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Note: brains process </a:t>
            </a:r>
            <a:r>
              <a:rPr lang="en-US" b="1" dirty="0">
                <a:solidFill>
                  <a:srgbClr val="FF0000"/>
                </a:solidFill>
              </a:rPr>
              <a:t>syntax</a:t>
            </a:r>
            <a:r>
              <a:rPr lang="en-US" dirty="0"/>
              <a:t> (or some sort).</a:t>
            </a:r>
          </a:p>
        </p:txBody>
      </p:sp>
    </p:spTree>
    <p:extLst>
      <p:ext uri="{BB962C8B-B14F-4D97-AF65-F5344CB8AC3E}">
        <p14:creationId xmlns:p14="http://schemas.microsoft.com/office/powerpoint/2010/main" val="127755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Quick Quiz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CA1867-D85D-6A4A-9509-D793DF7F784F}"/>
              </a:ext>
            </a:extLst>
          </p:cNvPr>
          <p:cNvSpPr txBox="1">
            <a:spLocks/>
          </p:cNvSpPr>
          <p:nvPr/>
        </p:nvSpPr>
        <p:spPr>
          <a:xfrm>
            <a:off x="508086" y="1130994"/>
            <a:ext cx="11175828" cy="1031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Given two sentences 𝛼 and 𝛽, what does this mean: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𝛼 ⊨ 𝛽</a:t>
            </a:r>
          </a:p>
          <a:p>
            <a:pPr marL="9525" lvl="1" indent="0">
              <a:buNone/>
            </a:pP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365672-0A78-7E40-A27D-A289BF102F3C}"/>
              </a:ext>
            </a:extLst>
          </p:cNvPr>
          <p:cNvSpPr txBox="1">
            <a:spLocks/>
          </p:cNvSpPr>
          <p:nvPr/>
        </p:nvSpPr>
        <p:spPr>
          <a:xfrm>
            <a:off x="508086" y="2369480"/>
            <a:ext cx="11175828" cy="445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lvl="1" indent="-457200"/>
            <a:r>
              <a:rPr lang="en-US" sz="2800" dirty="0"/>
              <a:t>𝛼 entails  𝛽  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A08B77-1817-164E-AE1B-7F1A718AF417}"/>
              </a:ext>
            </a:extLst>
          </p:cNvPr>
          <p:cNvSpPr txBox="1">
            <a:spLocks/>
          </p:cNvSpPr>
          <p:nvPr/>
        </p:nvSpPr>
        <p:spPr>
          <a:xfrm>
            <a:off x="508086" y="2903718"/>
            <a:ext cx="11175828" cy="445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lvl="1" indent="-457200"/>
            <a:r>
              <a:rPr lang="en-US" sz="2800" b="1" dirty="0">
                <a:solidFill>
                  <a:srgbClr val="FF0000"/>
                </a:solidFill>
              </a:rPr>
              <a:t>M(𝛼) ⊆ M(𝛽)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95605E-87DD-6743-B328-E63F23DE4114}"/>
              </a:ext>
            </a:extLst>
          </p:cNvPr>
          <p:cNvSpPr txBox="1">
            <a:spLocks/>
          </p:cNvSpPr>
          <p:nvPr/>
        </p:nvSpPr>
        <p:spPr>
          <a:xfrm>
            <a:off x="508086" y="3490598"/>
            <a:ext cx="11175828" cy="445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lvl="1" indent="-457200"/>
            <a:r>
              <a:rPr lang="en-US" sz="2800" dirty="0"/>
              <a:t>𝛽 is satisfied in all models of 𝛼.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F75C15-CA1D-9645-97BA-2F75A4F2FE27}"/>
              </a:ext>
            </a:extLst>
          </p:cNvPr>
          <p:cNvSpPr txBox="1">
            <a:spLocks/>
          </p:cNvSpPr>
          <p:nvPr/>
        </p:nvSpPr>
        <p:spPr>
          <a:xfrm>
            <a:off x="508086" y="4123703"/>
            <a:ext cx="11175828" cy="445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lvl="1" indent="-457200"/>
            <a:r>
              <a:rPr lang="en-US" sz="2800" dirty="0"/>
              <a:t>𝛽 may be satisfied in other models (as well). 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F2C77C-FF5E-AA40-A7EC-C712C05C69C6}"/>
              </a:ext>
            </a:extLst>
          </p:cNvPr>
          <p:cNvSpPr txBox="1">
            <a:spLocks/>
          </p:cNvSpPr>
          <p:nvPr/>
        </p:nvSpPr>
        <p:spPr>
          <a:xfrm>
            <a:off x="508086" y="4768930"/>
            <a:ext cx="11175828" cy="445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6725" lvl="1" indent="-457200"/>
            <a:r>
              <a:rPr lang="en-US" sz="2800" dirty="0"/>
              <a:t>𝛼  is stronger assertion than 𝛽.  </a:t>
            </a:r>
          </a:p>
        </p:txBody>
      </p:sp>
    </p:spTree>
    <p:extLst>
      <p:ext uri="{BB962C8B-B14F-4D97-AF65-F5344CB8AC3E}">
        <p14:creationId xmlns:p14="http://schemas.microsoft.com/office/powerpoint/2010/main" val="5442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Hands on: Entailment in the Wumpus World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88A6F4-80E3-8C47-A4DE-DE3C80436FCF}"/>
              </a:ext>
            </a:extLst>
          </p:cNvPr>
          <p:cNvSpPr txBox="1">
            <a:spLocks/>
          </p:cNvSpPr>
          <p:nvPr/>
        </p:nvSpPr>
        <p:spPr>
          <a:xfrm>
            <a:off x="307119" y="1360242"/>
            <a:ext cx="5440538" cy="1031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Situation after detecting nothing in [1, 1], moving right, breeze in [2,1]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FB85E4-F6A9-AB40-8674-56EB9F79BCAF}"/>
              </a:ext>
            </a:extLst>
          </p:cNvPr>
          <p:cNvSpPr txBox="1">
            <a:spLocks/>
          </p:cNvSpPr>
          <p:nvPr/>
        </p:nvSpPr>
        <p:spPr>
          <a:xfrm>
            <a:off x="307119" y="2397734"/>
            <a:ext cx="5440538" cy="1031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Consider possible models for ?s assuming only pits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B87483-803C-BD44-B2B1-E2B066EDB1CA}"/>
              </a:ext>
            </a:extLst>
          </p:cNvPr>
          <p:cNvSpPr txBox="1">
            <a:spLocks/>
          </p:cNvSpPr>
          <p:nvPr/>
        </p:nvSpPr>
        <p:spPr>
          <a:xfrm>
            <a:off x="307119" y="3950860"/>
            <a:ext cx="6566923" cy="10312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3 Boolean choices ⇨ 8 possible models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2EDEE-21EB-4C4B-BF40-E01B8BBDE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380" y="3385494"/>
            <a:ext cx="4505735" cy="33475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8BBC31-1D47-BC47-9AE0-3EC645F5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099" y="1016202"/>
            <a:ext cx="2345211" cy="23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0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Wumpus Models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5A47ED-21EC-664C-9D81-A8BD52EA2F0F}"/>
              </a:ext>
            </a:extLst>
          </p:cNvPr>
          <p:cNvSpPr txBox="1">
            <a:spLocks/>
          </p:cNvSpPr>
          <p:nvPr/>
        </p:nvSpPr>
        <p:spPr>
          <a:xfrm>
            <a:off x="1221518" y="5834530"/>
            <a:ext cx="6566923" cy="554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KB</a:t>
            </a:r>
            <a:r>
              <a:rPr lang="en-US" dirty="0"/>
              <a:t> = Wumpus-world rules + observations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F1A1F-E0FB-BC48-B6CE-F90E267B9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610" y="981046"/>
            <a:ext cx="6392779" cy="47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17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Wumpus Models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DE5F95-68B6-9245-AF8C-D95FF5CDC20C}"/>
              </a:ext>
            </a:extLst>
          </p:cNvPr>
          <p:cNvSpPr txBox="1">
            <a:spLocks/>
          </p:cNvSpPr>
          <p:nvPr/>
        </p:nvSpPr>
        <p:spPr>
          <a:xfrm>
            <a:off x="1221518" y="5373479"/>
            <a:ext cx="10124908" cy="1057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KB = Wumpus-world rules + observations, 𝛼</a:t>
            </a:r>
            <a:r>
              <a:rPr lang="en-US" baseline="-25000" dirty="0"/>
              <a:t>1</a:t>
            </a:r>
            <a:r>
              <a:rPr lang="en-US" dirty="0"/>
              <a:t> = “[1,2] is safe”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KB ⊨ 𝛼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baseline="-25000" dirty="0"/>
              <a:t>, </a:t>
            </a:r>
            <a:r>
              <a:rPr lang="en-US" dirty="0"/>
              <a:t>proved by </a:t>
            </a:r>
            <a:r>
              <a:rPr lang="en-US" b="1" dirty="0">
                <a:solidFill>
                  <a:srgbClr val="00B0F0"/>
                </a:solidFill>
              </a:rPr>
              <a:t>model checking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34019E-38E7-8B47-A87D-E69CF9AC6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547" y="906010"/>
            <a:ext cx="5820906" cy="43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9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Wumpus Models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60FEF0-6D64-0D40-B44E-7BA7C3BE5DDB}"/>
              </a:ext>
            </a:extLst>
          </p:cNvPr>
          <p:cNvSpPr txBox="1">
            <a:spLocks/>
          </p:cNvSpPr>
          <p:nvPr/>
        </p:nvSpPr>
        <p:spPr>
          <a:xfrm>
            <a:off x="1221518" y="5373480"/>
            <a:ext cx="9505476" cy="46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KB</a:t>
            </a:r>
            <a:r>
              <a:rPr lang="en-US" dirty="0"/>
              <a:t> = Wumpus-world rules + observations, 𝛼</a:t>
            </a:r>
            <a:r>
              <a:rPr lang="en-US" baseline="-25000" dirty="0"/>
              <a:t>2</a:t>
            </a:r>
            <a:r>
              <a:rPr lang="en-US" dirty="0"/>
              <a:t> = “[2,2] is safe”,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D94BC-3F75-424F-A97F-40622FAD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8" y="1169301"/>
            <a:ext cx="5800703" cy="420417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A5D776-E944-2242-B2B7-5ACF6F32E5D6}"/>
              </a:ext>
            </a:extLst>
          </p:cNvPr>
          <p:cNvSpPr txBox="1">
            <a:spLocks/>
          </p:cNvSpPr>
          <p:nvPr/>
        </p:nvSpPr>
        <p:spPr>
          <a:xfrm>
            <a:off x="1221518" y="5840728"/>
            <a:ext cx="8050111" cy="4646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KB ⊭ 𝛼</a:t>
            </a:r>
            <a:r>
              <a:rPr lang="en-US" b="1" baseline="-25000" dirty="0">
                <a:solidFill>
                  <a:srgbClr val="FF0000"/>
                </a:solidFill>
              </a:rPr>
              <a:t>2</a:t>
            </a:r>
            <a:endParaRPr lang="en-US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1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Entailment to Logical Inference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D17AEE3-812E-AE4B-A2E7-37CE346A6202}"/>
              </a:ext>
            </a:extLst>
          </p:cNvPr>
          <p:cNvSpPr txBox="1">
            <a:spLocks/>
          </p:cNvSpPr>
          <p:nvPr/>
        </p:nvSpPr>
        <p:spPr>
          <a:xfrm>
            <a:off x="508086" y="922953"/>
            <a:ext cx="11175828" cy="1959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Entailment can be used to derive logical conclusions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i.e., </a:t>
            </a:r>
            <a:r>
              <a:rPr lang="en-US" sz="2400" b="1" dirty="0">
                <a:solidFill>
                  <a:srgbClr val="00B0F0"/>
                </a:solidFill>
              </a:rPr>
              <a:t>carry out logical inference</a:t>
            </a:r>
          </a:p>
          <a:p>
            <a:pPr marL="0" indent="0">
              <a:buNone/>
            </a:pPr>
            <a:r>
              <a:rPr lang="en-US" sz="2400" dirty="0"/>
              <a:t>A straightforward algorithm to carry out inference: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>
                <a:solidFill>
                  <a:srgbClr val="00B0F0"/>
                </a:solidFill>
              </a:rPr>
              <a:t>Model Checking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2ACE43-836A-DE40-9467-A57A42857D3C}"/>
              </a:ext>
            </a:extLst>
          </p:cNvPr>
          <p:cNvSpPr txBox="1">
            <a:spLocks/>
          </p:cNvSpPr>
          <p:nvPr/>
        </p:nvSpPr>
        <p:spPr>
          <a:xfrm>
            <a:off x="508086" y="2845395"/>
            <a:ext cx="11175828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Model checking enumerates all possible models to check that 𝛼 is true in all models where </a:t>
            </a:r>
            <a:r>
              <a:rPr lang="en-US" sz="2400" b="1" dirty="0">
                <a:solidFill>
                  <a:srgbClr val="FF0000"/>
                </a:solidFill>
              </a:rPr>
              <a:t>KB</a:t>
            </a:r>
            <a:r>
              <a:rPr lang="en-US" sz="2400" dirty="0"/>
              <a:t> is true.  i.e</a:t>
            </a:r>
            <a:r>
              <a:rPr lang="en-US" sz="2400" b="1" dirty="0">
                <a:solidFill>
                  <a:srgbClr val="FF0000"/>
                </a:solidFill>
              </a:rPr>
              <a:t>., M(KB) ⊆ M(𝛼)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F3F485-B377-AB47-B00D-5DE0F0E0E2F2}"/>
              </a:ext>
            </a:extLst>
          </p:cNvPr>
          <p:cNvSpPr txBox="1">
            <a:spLocks/>
          </p:cNvSpPr>
          <p:nvPr/>
        </p:nvSpPr>
        <p:spPr>
          <a:xfrm>
            <a:off x="508086" y="3878710"/>
            <a:ext cx="11175828" cy="1959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To understand entailment and inference: haystack and needle analogy</a:t>
            </a:r>
          </a:p>
          <a:p>
            <a:pPr marL="461963" indent="0">
              <a:buNone/>
            </a:pPr>
            <a:r>
              <a:rPr lang="en-US" sz="2400" dirty="0"/>
              <a:t>Consequences of </a:t>
            </a:r>
            <a:r>
              <a:rPr lang="en-US" sz="2400" b="1" i="1" dirty="0">
                <a:solidFill>
                  <a:srgbClr val="FF0000"/>
                </a:solidFill>
              </a:rPr>
              <a:t>KB</a:t>
            </a:r>
            <a:r>
              <a:rPr lang="en-US" sz="2400" dirty="0"/>
              <a:t> are a haystack, 𝛼 is a needle.</a:t>
            </a:r>
          </a:p>
          <a:p>
            <a:pPr marL="461963" indent="0">
              <a:buNone/>
            </a:pPr>
            <a:r>
              <a:rPr lang="en-US" sz="2400" dirty="0"/>
              <a:t>Entailment = needle in haystack</a:t>
            </a:r>
          </a:p>
          <a:p>
            <a:pPr marL="461963" indent="0">
              <a:buNone/>
            </a:pPr>
            <a:r>
              <a:rPr lang="en-US" sz="2400" dirty="0"/>
              <a:t>Inference = finding it</a:t>
            </a:r>
          </a:p>
          <a:p>
            <a:pPr marL="461963" indent="0">
              <a:buNone/>
            </a:pPr>
            <a:endParaRPr lang="en-US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6F77521-ADC7-F447-B74A-F8440F3DDF93}"/>
              </a:ext>
            </a:extLst>
          </p:cNvPr>
          <p:cNvSpPr txBox="1">
            <a:spLocks/>
          </p:cNvSpPr>
          <p:nvPr/>
        </p:nvSpPr>
        <p:spPr>
          <a:xfrm>
            <a:off x="508086" y="5870597"/>
            <a:ext cx="11175828" cy="4981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 need inference procedures to derive </a:t>
            </a:r>
            <a:r>
              <a:rPr lang="en-US" sz="2400" dirty="0">
                <a:solidFill>
                  <a:srgbClr val="FF0000"/>
                </a:solidFill>
              </a:rPr>
              <a:t>𝛼</a:t>
            </a:r>
            <a:r>
              <a:rPr lang="en-US" sz="2400" dirty="0"/>
              <a:t> from a given </a:t>
            </a:r>
            <a:r>
              <a:rPr lang="en-US" sz="2400" dirty="0">
                <a:solidFill>
                  <a:srgbClr val="FF0000"/>
                </a:solidFill>
              </a:rPr>
              <a:t>KB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1848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Inference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22E6B79-888F-A049-99CE-420998CA1289}"/>
              </a:ext>
            </a:extLst>
          </p:cNvPr>
          <p:cNvSpPr txBox="1">
            <a:spLocks/>
          </p:cNvSpPr>
          <p:nvPr/>
        </p:nvSpPr>
        <p:spPr>
          <a:xfrm>
            <a:off x="212310" y="861450"/>
            <a:ext cx="11175828" cy="532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FF0000"/>
                </a:solidFill>
              </a:rPr>
              <a:t>KB ⊢</a:t>
            </a:r>
            <a:r>
              <a:rPr lang="en-US" sz="2400" baseline="-25000" dirty="0" err="1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   𝛼 </a:t>
            </a:r>
            <a:r>
              <a:rPr lang="en-US" sz="2400" dirty="0"/>
              <a:t>= sentence </a:t>
            </a:r>
            <a:r>
              <a:rPr lang="en-US" sz="2400" dirty="0">
                <a:solidFill>
                  <a:srgbClr val="FF0000"/>
                </a:solidFill>
              </a:rPr>
              <a:t>𝛼</a:t>
            </a:r>
            <a:r>
              <a:rPr lang="en-US" sz="2400" dirty="0"/>
              <a:t> can be derived from </a:t>
            </a:r>
            <a:r>
              <a:rPr lang="en-US" sz="2400" i="1" dirty="0">
                <a:solidFill>
                  <a:srgbClr val="FF0000"/>
                </a:solidFill>
              </a:rPr>
              <a:t>KB</a:t>
            </a:r>
            <a:r>
              <a:rPr lang="en-US" sz="2400" dirty="0"/>
              <a:t> by procedure </a:t>
            </a:r>
            <a:r>
              <a:rPr lang="en-US" sz="2400" i="1" dirty="0" err="1">
                <a:solidFill>
                  <a:srgbClr val="FF0000"/>
                </a:solidFill>
              </a:rPr>
              <a:t>i</a:t>
            </a:r>
            <a:endParaRPr lang="en-US" sz="2400" i="1" baseline="-25000" dirty="0">
              <a:solidFill>
                <a:srgbClr val="FF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411480-0D7F-F241-8FBA-65C014672C69}"/>
              </a:ext>
            </a:extLst>
          </p:cNvPr>
          <p:cNvSpPr txBox="1">
            <a:spLocks/>
          </p:cNvSpPr>
          <p:nvPr/>
        </p:nvSpPr>
        <p:spPr>
          <a:xfrm>
            <a:off x="209550" y="1436107"/>
            <a:ext cx="11474364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Soundness</a:t>
            </a:r>
            <a:r>
              <a:rPr lang="en-US" sz="2400" dirty="0"/>
              <a:t>: inference procedure </a:t>
            </a:r>
            <a:r>
              <a:rPr lang="en-US" sz="2400" b="1" i="1" dirty="0" err="1">
                <a:solidFill>
                  <a:srgbClr val="FF0000"/>
                </a:solidFill>
              </a:rPr>
              <a:t>i</a:t>
            </a:r>
            <a:r>
              <a:rPr lang="en-US" sz="2400" dirty="0"/>
              <a:t> is sound if</a:t>
            </a:r>
          </a:p>
          <a:p>
            <a:pPr marL="0" indent="0">
              <a:buNone/>
            </a:pPr>
            <a:r>
              <a:rPr lang="en-US" sz="2400" dirty="0"/>
              <a:t>	whenever </a:t>
            </a:r>
            <a:r>
              <a:rPr lang="en-US" sz="2400" b="1" i="1" dirty="0">
                <a:solidFill>
                  <a:srgbClr val="FF0000"/>
                </a:solidFill>
              </a:rPr>
              <a:t>KB</a:t>
            </a:r>
            <a:r>
              <a:rPr lang="en-US" sz="2400" b="1" dirty="0">
                <a:solidFill>
                  <a:srgbClr val="FF0000"/>
                </a:solidFill>
              </a:rPr>
              <a:t> ⊢</a:t>
            </a:r>
            <a:r>
              <a:rPr lang="en-US" sz="2400" b="1" baseline="-25000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   𝛼</a:t>
            </a:r>
            <a:r>
              <a:rPr lang="en-US" sz="2400" dirty="0"/>
              <a:t>, it is also true that </a:t>
            </a:r>
            <a:r>
              <a:rPr lang="en-US" sz="2400" dirty="0">
                <a:solidFill>
                  <a:srgbClr val="FF0000"/>
                </a:solidFill>
              </a:rPr>
              <a:t>KB ⊨ 𝛼 </a:t>
            </a:r>
            <a:r>
              <a:rPr lang="en-US" sz="2400" dirty="0"/>
              <a:t>(does not make stuff up)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CBBBB4-C236-C347-A607-6FE8943D6285}"/>
              </a:ext>
            </a:extLst>
          </p:cNvPr>
          <p:cNvSpPr txBox="1">
            <a:spLocks/>
          </p:cNvSpPr>
          <p:nvPr/>
        </p:nvSpPr>
        <p:spPr>
          <a:xfrm>
            <a:off x="209549" y="3726309"/>
            <a:ext cx="11175828" cy="10742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Preview: we will define a logic (first-order logic) which is expressive enough to say almost anything of interest, and for which there exists a sound and complete inference procedure.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1F199F-B468-2C48-B807-AE88AE0469EF}"/>
              </a:ext>
            </a:extLst>
          </p:cNvPr>
          <p:cNvSpPr txBox="1">
            <a:spLocks/>
          </p:cNvSpPr>
          <p:nvPr/>
        </p:nvSpPr>
        <p:spPr>
          <a:xfrm>
            <a:off x="209549" y="2581208"/>
            <a:ext cx="11982451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Completeness</a:t>
            </a:r>
            <a:r>
              <a:rPr lang="en-US" sz="2400" dirty="0"/>
              <a:t>: inference procedure </a:t>
            </a:r>
            <a:r>
              <a:rPr lang="en-US" sz="2400" b="1" i="1" dirty="0" err="1">
                <a:solidFill>
                  <a:srgbClr val="FF0000"/>
                </a:solidFill>
              </a:rPr>
              <a:t>i</a:t>
            </a:r>
            <a:r>
              <a:rPr lang="en-US" sz="2400" dirty="0"/>
              <a:t> is complete if</a:t>
            </a:r>
          </a:p>
          <a:p>
            <a:pPr marL="0" indent="0">
              <a:buNone/>
            </a:pPr>
            <a:r>
              <a:rPr lang="en-US" sz="2400" dirty="0"/>
              <a:t>	whenever </a:t>
            </a:r>
            <a:r>
              <a:rPr lang="en-US" sz="2400" b="1" dirty="0">
                <a:solidFill>
                  <a:srgbClr val="FF0000"/>
                </a:solidFill>
              </a:rPr>
              <a:t>KB ⊨ 𝛼</a:t>
            </a:r>
            <a:r>
              <a:rPr lang="en-US" sz="2400" dirty="0"/>
              <a:t>, it is also true that </a:t>
            </a:r>
            <a:r>
              <a:rPr lang="en-US" sz="2400" b="1" dirty="0">
                <a:solidFill>
                  <a:srgbClr val="FF0000"/>
                </a:solidFill>
              </a:rPr>
              <a:t>KB ⊢</a:t>
            </a:r>
            <a:r>
              <a:rPr lang="en-US" sz="2400" b="1" baseline="-25000" dirty="0" err="1">
                <a:solidFill>
                  <a:srgbClr val="FF0000"/>
                </a:solidFill>
              </a:rPr>
              <a:t>i</a:t>
            </a:r>
            <a:r>
              <a:rPr lang="en-US" sz="2400" b="1" dirty="0">
                <a:solidFill>
                  <a:srgbClr val="FF0000"/>
                </a:solidFill>
              </a:rPr>
              <a:t>   𝛼 </a:t>
            </a:r>
            <a:r>
              <a:rPr lang="en-US" sz="2400" dirty="0"/>
              <a:t>(finds the needle in haystack)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0AAF0F-E164-604B-9F10-2BA4B2ABECFA}"/>
              </a:ext>
            </a:extLst>
          </p:cNvPr>
          <p:cNvSpPr txBox="1">
            <a:spLocks/>
          </p:cNvSpPr>
          <p:nvPr/>
        </p:nvSpPr>
        <p:spPr>
          <a:xfrm>
            <a:off x="209549" y="4830695"/>
            <a:ext cx="11175828" cy="837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That is, the procedure will answer any question whose answer follows from what is known by the </a:t>
            </a:r>
            <a:r>
              <a:rPr lang="en-US" sz="2400" b="1" dirty="0">
                <a:solidFill>
                  <a:srgbClr val="FF0000"/>
                </a:solidFill>
              </a:rPr>
              <a:t>KB</a:t>
            </a:r>
            <a:r>
              <a:rPr lang="en-US" sz="2400" dirty="0"/>
              <a:t>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C82093-E2EC-114C-B5D8-15566E51759B}"/>
              </a:ext>
            </a:extLst>
          </p:cNvPr>
          <p:cNvSpPr txBox="1">
            <a:spLocks/>
          </p:cNvSpPr>
          <p:nvPr/>
        </p:nvSpPr>
        <p:spPr>
          <a:xfrm>
            <a:off x="209549" y="5704480"/>
            <a:ext cx="11175828" cy="4804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First step, propositional logic.</a:t>
            </a:r>
          </a:p>
        </p:txBody>
      </p:sp>
    </p:spTree>
    <p:extLst>
      <p:ext uri="{BB962C8B-B14F-4D97-AF65-F5344CB8AC3E}">
        <p14:creationId xmlns:p14="http://schemas.microsoft.com/office/powerpoint/2010/main" val="247693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Propositional Logic: Syntax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2CBEA9-6AE0-3346-AE4E-8029714EC545}"/>
              </a:ext>
            </a:extLst>
          </p:cNvPr>
          <p:cNvSpPr txBox="1">
            <a:spLocks/>
          </p:cNvSpPr>
          <p:nvPr/>
        </p:nvSpPr>
        <p:spPr>
          <a:xfrm>
            <a:off x="212310" y="1019089"/>
            <a:ext cx="11175828" cy="532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Propositional logic is the simplest logic – illustrates basic ideas</a:t>
            </a:r>
            <a:endParaRPr lang="en-US" sz="2400" baseline="-25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352BA7-CD23-DD41-B129-99CB4EBDE209}"/>
              </a:ext>
            </a:extLst>
          </p:cNvPr>
          <p:cNvSpPr txBox="1">
            <a:spLocks/>
          </p:cNvSpPr>
          <p:nvPr/>
        </p:nvSpPr>
        <p:spPr>
          <a:xfrm>
            <a:off x="209550" y="1593746"/>
            <a:ext cx="11474364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Atomic</a:t>
            </a:r>
            <a:r>
              <a:rPr lang="en-US" sz="2400" dirty="0"/>
              <a:t> sentences consist of a single propositional symbol</a:t>
            </a:r>
          </a:p>
          <a:p>
            <a:pPr marL="0" indent="0">
              <a:buNone/>
            </a:pPr>
            <a:r>
              <a:rPr lang="en-US" sz="2400" dirty="0"/>
              <a:t>	e.g., Propositional symbols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P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, etc. are atomic sentences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DC402D-1051-204A-A2B0-070636F175BA}"/>
              </a:ext>
            </a:extLst>
          </p:cNvPr>
          <p:cNvSpPr txBox="1">
            <a:spLocks/>
          </p:cNvSpPr>
          <p:nvPr/>
        </p:nvSpPr>
        <p:spPr>
          <a:xfrm>
            <a:off x="209549" y="3883948"/>
            <a:ext cx="11175828" cy="496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Two propositions with fixed meaning: </a:t>
            </a:r>
            <a:r>
              <a:rPr lang="en-US" sz="2400" i="1" dirty="0"/>
              <a:t>True</a:t>
            </a:r>
            <a:r>
              <a:rPr lang="en-US" sz="2400" dirty="0"/>
              <a:t> and </a:t>
            </a:r>
            <a:r>
              <a:rPr lang="en-US" sz="2400" i="1" dirty="0"/>
              <a:t>False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6B8824-9535-2B40-9308-8F1CA4707165}"/>
              </a:ext>
            </a:extLst>
          </p:cNvPr>
          <p:cNvSpPr txBox="1">
            <a:spLocks/>
          </p:cNvSpPr>
          <p:nvPr/>
        </p:nvSpPr>
        <p:spPr>
          <a:xfrm>
            <a:off x="209549" y="2738847"/>
            <a:ext cx="11982451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Each such symbol stands for a proposition that can be true or false.</a:t>
            </a:r>
          </a:p>
          <a:p>
            <a:pPr marL="0" indent="0">
              <a:buNone/>
            </a:pPr>
            <a:r>
              <a:rPr lang="en-US" sz="2400" dirty="0"/>
              <a:t>	e.g., W1,3 stands for proposition that Wumpus is in [1,3]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D59171F-5886-0B4D-8A1A-24AABA20F46A}"/>
              </a:ext>
            </a:extLst>
          </p:cNvPr>
          <p:cNvSpPr txBox="1">
            <a:spLocks/>
          </p:cNvSpPr>
          <p:nvPr/>
        </p:nvSpPr>
        <p:spPr>
          <a:xfrm>
            <a:off x="209549" y="4988334"/>
            <a:ext cx="11175828" cy="8376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Complex</a:t>
            </a:r>
            <a:r>
              <a:rPr lang="en-US" sz="2400" dirty="0"/>
              <a:t> sentences build over atomic ones via connectives:</a:t>
            </a:r>
          </a:p>
          <a:p>
            <a:pPr marL="0" indent="0">
              <a:buNone/>
            </a:pPr>
            <a:r>
              <a:rPr lang="en-US" sz="2400" dirty="0"/>
              <a:t>	negation, conjunction, disjunction, implication, biconditional</a:t>
            </a:r>
          </a:p>
        </p:txBody>
      </p:sp>
    </p:spTree>
    <p:extLst>
      <p:ext uri="{BB962C8B-B14F-4D97-AF65-F5344CB8AC3E}">
        <p14:creationId xmlns:p14="http://schemas.microsoft.com/office/powerpoint/2010/main" val="1353985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Propositional Logic: Syntax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E8F31D-6F50-4946-9C54-70EB85D14609}"/>
              </a:ext>
            </a:extLst>
          </p:cNvPr>
          <p:cNvSpPr txBox="1">
            <a:spLocks/>
          </p:cNvSpPr>
          <p:nvPr/>
        </p:nvSpPr>
        <p:spPr>
          <a:xfrm>
            <a:off x="212310" y="795298"/>
            <a:ext cx="11175828" cy="532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If 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dirty="0"/>
              <a:t> is a sentence, </a:t>
            </a:r>
            <a:r>
              <a:rPr lang="en-US" sz="2400" dirty="0">
                <a:solidFill>
                  <a:srgbClr val="FF0000"/>
                </a:solidFill>
              </a:rPr>
              <a:t>¬S</a:t>
            </a:r>
            <a:r>
              <a:rPr lang="en-US" sz="2400" dirty="0"/>
              <a:t> is a sentence (negation)</a:t>
            </a:r>
            <a:endParaRPr lang="en-US" sz="2400" baseline="-25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4FE0C7-ECBC-6044-AF6B-09B770299D4B}"/>
              </a:ext>
            </a:extLst>
          </p:cNvPr>
          <p:cNvSpPr txBox="1">
            <a:spLocks/>
          </p:cNvSpPr>
          <p:nvPr/>
        </p:nvSpPr>
        <p:spPr>
          <a:xfrm>
            <a:off x="591387" y="1249590"/>
            <a:ext cx="11474364" cy="495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indent="0">
              <a:buNone/>
            </a:pPr>
            <a:r>
              <a:rPr lang="en-US" sz="2400" dirty="0"/>
              <a:t>A (</a:t>
            </a:r>
            <a:r>
              <a:rPr lang="en-US" sz="2400" b="1" dirty="0">
                <a:solidFill>
                  <a:srgbClr val="00B0F0"/>
                </a:solidFill>
              </a:rPr>
              <a:t>positive</a:t>
            </a:r>
            <a:r>
              <a:rPr lang="en-US" sz="2400" dirty="0"/>
              <a:t>) literal is an atomic sentence; a (</a:t>
            </a:r>
            <a:r>
              <a:rPr lang="en-US" sz="2400" dirty="0">
                <a:solidFill>
                  <a:srgbClr val="00B0F0"/>
                </a:solidFill>
              </a:rPr>
              <a:t>negative</a:t>
            </a:r>
            <a:r>
              <a:rPr lang="en-US" sz="2400" dirty="0"/>
              <a:t>) literal is a negated atomic sentence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725B86-C729-D54E-9CE2-555307C9A231}"/>
              </a:ext>
            </a:extLst>
          </p:cNvPr>
          <p:cNvSpPr txBox="1">
            <a:spLocks/>
          </p:cNvSpPr>
          <p:nvPr/>
        </p:nvSpPr>
        <p:spPr>
          <a:xfrm>
            <a:off x="209547" y="3916959"/>
            <a:ext cx="11175828" cy="1338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are sentences,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⟹ 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is a sentence (</a:t>
            </a:r>
            <a:r>
              <a:rPr lang="en-US" sz="2400" b="1" dirty="0">
                <a:solidFill>
                  <a:srgbClr val="00B0F0"/>
                </a:solidFill>
              </a:rPr>
              <a:t>implication/ conditional</a:t>
            </a:r>
            <a:r>
              <a:rPr lang="en-US" sz="2400" dirty="0"/>
              <a:t>)</a:t>
            </a:r>
          </a:p>
          <a:p>
            <a:pPr marL="458788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is called premise/antecedent; 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is called conclusion or consequent</a:t>
            </a:r>
          </a:p>
          <a:p>
            <a:pPr marL="458788" indent="0">
              <a:buNone/>
            </a:pPr>
            <a:r>
              <a:rPr lang="en-US" sz="2400" dirty="0"/>
              <a:t>Implication also known as </a:t>
            </a:r>
            <a:r>
              <a:rPr lang="en-US" sz="2400" b="1" dirty="0">
                <a:solidFill>
                  <a:srgbClr val="00B0F0"/>
                </a:solidFill>
              </a:rPr>
              <a:t>rule</a:t>
            </a:r>
            <a:r>
              <a:rPr lang="en-US" sz="2400" dirty="0"/>
              <a:t> or </a:t>
            </a:r>
            <a:r>
              <a:rPr lang="en-US" sz="2400" b="1" dirty="0">
                <a:solidFill>
                  <a:srgbClr val="00B0F0"/>
                </a:solidFill>
              </a:rPr>
              <a:t>if-then</a:t>
            </a:r>
            <a:r>
              <a:rPr lang="en-US" sz="2400" dirty="0"/>
              <a:t> statement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195538-1CCF-6D4D-B7C5-14AFA328F9B5}"/>
              </a:ext>
            </a:extLst>
          </p:cNvPr>
          <p:cNvSpPr txBox="1">
            <a:spLocks/>
          </p:cNvSpPr>
          <p:nvPr/>
        </p:nvSpPr>
        <p:spPr>
          <a:xfrm>
            <a:off x="209547" y="1876823"/>
            <a:ext cx="11982451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are sentences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∧ 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is a sentence (</a:t>
            </a:r>
            <a:r>
              <a:rPr lang="en-US" sz="2400" b="1" dirty="0">
                <a:solidFill>
                  <a:srgbClr val="00B0F0"/>
                </a:solidFill>
              </a:rPr>
              <a:t>conjunction</a:t>
            </a:r>
            <a:r>
              <a:rPr lang="en-US" sz="2400" dirty="0"/>
              <a:t>)</a:t>
            </a:r>
          </a:p>
          <a:p>
            <a:pPr marL="230188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are called conjuncts	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E4283AC-CC42-A744-AF63-C6E184A48170}"/>
              </a:ext>
            </a:extLst>
          </p:cNvPr>
          <p:cNvSpPr txBox="1">
            <a:spLocks/>
          </p:cNvSpPr>
          <p:nvPr/>
        </p:nvSpPr>
        <p:spPr>
          <a:xfrm>
            <a:off x="209549" y="2847282"/>
            <a:ext cx="11982451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are sentences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∨ 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is a sentence (</a:t>
            </a:r>
            <a:r>
              <a:rPr lang="en-US" sz="2400" b="1" dirty="0">
                <a:solidFill>
                  <a:srgbClr val="00B0F0"/>
                </a:solidFill>
              </a:rPr>
              <a:t>disjunction</a:t>
            </a:r>
            <a:r>
              <a:rPr lang="en-US" sz="2400" dirty="0"/>
              <a:t>)</a:t>
            </a:r>
          </a:p>
          <a:p>
            <a:pPr marL="230188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are called disjuncts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D51DBDF-5A15-BA41-8D77-8E1BFFC11060}"/>
              </a:ext>
            </a:extLst>
          </p:cNvPr>
          <p:cNvSpPr txBox="1">
            <a:spLocks/>
          </p:cNvSpPr>
          <p:nvPr/>
        </p:nvSpPr>
        <p:spPr>
          <a:xfrm>
            <a:off x="209547" y="5403585"/>
            <a:ext cx="11175828" cy="1338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aseline="-25000" dirty="0"/>
              <a:t> </a:t>
            </a:r>
            <a:r>
              <a:rPr lang="en-US" sz="2400" dirty="0"/>
              <a:t>are sentences, 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⇔ 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is a sentence (</a:t>
            </a:r>
            <a:r>
              <a:rPr lang="en-US" sz="2400" b="1" dirty="0">
                <a:solidFill>
                  <a:srgbClr val="00B0F0"/>
                </a:solidFill>
              </a:rPr>
              <a:t>biconditional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483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Knowledge Bases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A08218-F903-064C-B83A-BD17FA938022}"/>
              </a:ext>
            </a:extLst>
          </p:cNvPr>
          <p:cNvSpPr/>
          <p:nvPr/>
        </p:nvSpPr>
        <p:spPr>
          <a:xfrm>
            <a:off x="611242" y="2602539"/>
            <a:ext cx="10309006" cy="194668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400" b="1" dirty="0">
                <a:solidFill>
                  <a:srgbClr val="00B0F0"/>
                </a:solidFill>
                <a:latin typeface="Helvetica" pitchFamily="2" charset="0"/>
              </a:rPr>
              <a:t>Knowledge base </a:t>
            </a:r>
            <a:r>
              <a:rPr lang="en-US" sz="2400" dirty="0">
                <a:latin typeface="Helvetica" pitchFamily="2" charset="0"/>
              </a:rPr>
              <a:t>= set of sentences in a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</a:rPr>
              <a:t>formal</a:t>
            </a:r>
            <a:r>
              <a:rPr lang="en-US" sz="2400" dirty="0">
                <a:latin typeface="Helvetica" pitchFamily="2" charset="0"/>
              </a:rPr>
              <a:t> language</a:t>
            </a:r>
          </a:p>
          <a:p>
            <a:endParaRPr lang="en-US" sz="2400" dirty="0">
              <a:latin typeface="Helvetica" pitchFamily="2" charset="0"/>
            </a:endParaRPr>
          </a:p>
          <a:p>
            <a:r>
              <a:rPr lang="en-US" sz="2400" b="1" dirty="0">
                <a:solidFill>
                  <a:srgbClr val="00B0F0"/>
                </a:solidFill>
                <a:latin typeface="Helvetica" pitchFamily="2" charset="0"/>
              </a:rPr>
              <a:t>Declarative</a:t>
            </a:r>
            <a:r>
              <a:rPr lang="en-US" sz="2400" dirty="0">
                <a:latin typeface="Helvetica" pitchFamily="2" charset="0"/>
              </a:rPr>
              <a:t> approach to build an agent (or other system):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</a:t>
            </a:r>
            <a:r>
              <a:rPr lang="en-US" sz="2400" dirty="0">
                <a:latin typeface="Helvetica" pitchFamily="2" charset="0"/>
              </a:rPr>
              <a:t> it what it needs to know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Then it can Ask itself what to do, answers should follow from the KB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9400A5-9A54-5E48-A783-970B6CB53C1A}"/>
              </a:ext>
            </a:extLst>
          </p:cNvPr>
          <p:cNvSpPr/>
          <p:nvPr/>
        </p:nvSpPr>
        <p:spPr>
          <a:xfrm>
            <a:off x="611242" y="4580209"/>
            <a:ext cx="10309006" cy="9665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400" dirty="0">
                <a:latin typeface="Helvetica" pitchFamily="2" charset="0"/>
              </a:rPr>
              <a:t>Agents can be viewed at the knowledge level.</a:t>
            </a:r>
          </a:p>
          <a:p>
            <a:r>
              <a:rPr lang="en-US" sz="2400" dirty="0">
                <a:latin typeface="Helvetica" pitchFamily="2" charset="0"/>
              </a:rPr>
              <a:t>	i.e., </a:t>
            </a:r>
            <a:r>
              <a:rPr lang="en-US" sz="2400" b="1" dirty="0">
                <a:solidFill>
                  <a:srgbClr val="FF0000"/>
                </a:solidFill>
                <a:latin typeface="Helvetica" pitchFamily="2" charset="0"/>
              </a:rPr>
              <a:t>what they know</a:t>
            </a:r>
            <a:r>
              <a:rPr lang="en-US" sz="2400" dirty="0">
                <a:latin typeface="Helvetica" pitchFamily="2" charset="0"/>
              </a:rPr>
              <a:t>, regardless of how implemented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DF0AFA-5AB3-574C-975E-0D8FF0EA7C13}"/>
              </a:ext>
            </a:extLst>
          </p:cNvPr>
          <p:cNvSpPr/>
          <p:nvPr/>
        </p:nvSpPr>
        <p:spPr>
          <a:xfrm>
            <a:off x="611242" y="5546782"/>
            <a:ext cx="10309006" cy="9665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400" dirty="0">
                <a:latin typeface="Helvetica" pitchFamily="2" charset="0"/>
              </a:rPr>
              <a:t>Or at the </a:t>
            </a:r>
            <a:r>
              <a:rPr lang="en-US" sz="2400" b="1" dirty="0">
                <a:solidFill>
                  <a:srgbClr val="00B0F0"/>
                </a:solidFill>
                <a:latin typeface="Helvetica" pitchFamily="2" charset="0"/>
              </a:rPr>
              <a:t>implementation level</a:t>
            </a:r>
            <a:endParaRPr lang="en-US" sz="24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	i.e., data structures in KB and algorithms that manipulate them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A170F7-DA22-C64F-8D69-AFE1ED8B7678}"/>
              </a:ext>
            </a:extLst>
          </p:cNvPr>
          <p:cNvGrpSpPr/>
          <p:nvPr/>
        </p:nvGrpSpPr>
        <p:grpSpPr>
          <a:xfrm>
            <a:off x="2100106" y="991880"/>
            <a:ext cx="3215474" cy="767219"/>
            <a:chOff x="2090054" y="1518007"/>
            <a:chExt cx="3215474" cy="76721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AA4394-1CAA-EF46-BD56-A43CB8A13B61}"/>
                </a:ext>
              </a:extLst>
            </p:cNvPr>
            <p:cNvSpPr/>
            <p:nvPr/>
          </p:nvSpPr>
          <p:spPr>
            <a:xfrm>
              <a:off x="2090055" y="1518007"/>
              <a:ext cx="3215473" cy="7672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D68ACD-B1F3-FB45-A27E-FA2BFF85EEDC}"/>
                </a:ext>
              </a:extLst>
            </p:cNvPr>
            <p:cNvSpPr txBox="1"/>
            <p:nvPr/>
          </p:nvSpPr>
          <p:spPr>
            <a:xfrm>
              <a:off x="2090054" y="1631789"/>
              <a:ext cx="3215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Inference engine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99B5A2-110A-2041-B1F6-368EB208DD97}"/>
              </a:ext>
            </a:extLst>
          </p:cNvPr>
          <p:cNvGrpSpPr/>
          <p:nvPr/>
        </p:nvGrpSpPr>
        <p:grpSpPr>
          <a:xfrm>
            <a:off x="2100105" y="1759099"/>
            <a:ext cx="3215474" cy="767219"/>
            <a:chOff x="2090054" y="1518007"/>
            <a:chExt cx="3215474" cy="76721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B752AD-C682-F345-A43B-E39900175F2D}"/>
                </a:ext>
              </a:extLst>
            </p:cNvPr>
            <p:cNvSpPr/>
            <p:nvPr/>
          </p:nvSpPr>
          <p:spPr>
            <a:xfrm>
              <a:off x="2090055" y="1518007"/>
              <a:ext cx="3215473" cy="76721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3EF38D-2B44-754C-AF42-A0E43A653B07}"/>
                </a:ext>
              </a:extLst>
            </p:cNvPr>
            <p:cNvSpPr txBox="1"/>
            <p:nvPr/>
          </p:nvSpPr>
          <p:spPr>
            <a:xfrm>
              <a:off x="2090054" y="1631789"/>
              <a:ext cx="32154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Knowledge base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13271E-184A-DD41-A550-F3BFDE54734A}"/>
              </a:ext>
            </a:extLst>
          </p:cNvPr>
          <p:cNvCxnSpPr/>
          <p:nvPr/>
        </p:nvCxnSpPr>
        <p:spPr>
          <a:xfrm flipH="1">
            <a:off x="5566787" y="1286189"/>
            <a:ext cx="15373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67E2C28-BC5D-DA42-A91D-CD6A1B5B6137}"/>
              </a:ext>
            </a:extLst>
          </p:cNvPr>
          <p:cNvSpPr txBox="1"/>
          <p:nvPr/>
        </p:nvSpPr>
        <p:spPr>
          <a:xfrm>
            <a:off x="7104185" y="1041576"/>
            <a:ext cx="4632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Domain-independent algorithms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7290DB-4505-5949-818F-4708BDC84B41}"/>
              </a:ext>
            </a:extLst>
          </p:cNvPr>
          <p:cNvCxnSpPr/>
          <p:nvPr/>
        </p:nvCxnSpPr>
        <p:spPr>
          <a:xfrm flipH="1">
            <a:off x="5558414" y="2091724"/>
            <a:ext cx="15373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02CCD7-804B-AB4E-BAD9-48DC4B7B448A}"/>
              </a:ext>
            </a:extLst>
          </p:cNvPr>
          <p:cNvSpPr txBox="1"/>
          <p:nvPr/>
        </p:nvSpPr>
        <p:spPr>
          <a:xfrm>
            <a:off x="7095812" y="1847111"/>
            <a:ext cx="4632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Domain-specific content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06BC8720-E309-8040-9685-0FFD080B2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Propositional Logic: Semantics (Backus-Naur Form (BNF))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8FBE9A-1845-D54C-884D-DC7607B93C16}"/>
              </a:ext>
            </a:extLst>
          </p:cNvPr>
          <p:cNvSpPr txBox="1">
            <a:spLocks/>
          </p:cNvSpPr>
          <p:nvPr/>
        </p:nvSpPr>
        <p:spPr>
          <a:xfrm>
            <a:off x="212310" y="1217327"/>
            <a:ext cx="11175828" cy="532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BNF is an ambiguous formal grammar for propositional logic</a:t>
            </a:r>
            <a:endParaRPr lang="en-US" sz="2400" baseline="-25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2F1809F-FB8C-A145-8C65-FB7AA649A51E}"/>
              </a:ext>
            </a:extLst>
          </p:cNvPr>
          <p:cNvSpPr txBox="1">
            <a:spLocks/>
          </p:cNvSpPr>
          <p:nvPr/>
        </p:nvSpPr>
        <p:spPr>
          <a:xfrm>
            <a:off x="209550" y="1791984"/>
            <a:ext cx="11474364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2400" dirty="0"/>
              <a:t>Sentence → </a:t>
            </a:r>
            <a:r>
              <a:rPr lang="en-US" sz="2400" dirty="0" err="1"/>
              <a:t>AtomticSentence</a:t>
            </a:r>
            <a:r>
              <a:rPr lang="en-US" sz="2400" dirty="0"/>
              <a:t> | </a:t>
            </a:r>
            <a:r>
              <a:rPr lang="en-US" sz="2400" dirty="0" err="1"/>
              <a:t>ComplexSentence</a:t>
            </a: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3E03D68-68CB-7A40-B4DD-C07882C0BE38}"/>
              </a:ext>
            </a:extLst>
          </p:cNvPr>
          <p:cNvSpPr txBox="1">
            <a:spLocks/>
          </p:cNvSpPr>
          <p:nvPr/>
        </p:nvSpPr>
        <p:spPr>
          <a:xfrm>
            <a:off x="209547" y="4349037"/>
            <a:ext cx="11175828" cy="6325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 add operator precedence to disambiguate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4B1358-5478-EF4D-AC0D-EFC89918013E}"/>
              </a:ext>
            </a:extLst>
          </p:cNvPr>
          <p:cNvSpPr txBox="1">
            <a:spLocks/>
          </p:cNvSpPr>
          <p:nvPr/>
        </p:nvSpPr>
        <p:spPr>
          <a:xfrm>
            <a:off x="209547" y="2430015"/>
            <a:ext cx="11982451" cy="4316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AtomicSentence</a:t>
            </a:r>
            <a:r>
              <a:rPr lang="en-US" sz="2400" dirty="0"/>
              <a:t> → True | False | P | Q | ...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8ACDD7-2A09-814A-A474-E9F59EA270B1}"/>
              </a:ext>
            </a:extLst>
          </p:cNvPr>
          <p:cNvSpPr txBox="1">
            <a:spLocks/>
          </p:cNvSpPr>
          <p:nvPr/>
        </p:nvSpPr>
        <p:spPr>
          <a:xfrm>
            <a:off x="209549" y="3279359"/>
            <a:ext cx="11982451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ComplexSentence</a:t>
            </a:r>
            <a:r>
              <a:rPr lang="en-US" sz="2400" dirty="0"/>
              <a:t> → (Sentence) | [Sentence] | ¬Sentence | Sentence ∧ Sentence …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F972BAE-C482-D948-AE7F-DBDC9372D8C9}"/>
              </a:ext>
            </a:extLst>
          </p:cNvPr>
          <p:cNvSpPr txBox="1">
            <a:spLocks/>
          </p:cNvSpPr>
          <p:nvPr/>
        </p:nvSpPr>
        <p:spPr>
          <a:xfrm>
            <a:off x="711964" y="4981609"/>
            <a:ext cx="11175828" cy="52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Operator precedence (from highest to lowest):   ¬,  ∧,  ∨,  ⟹,  ⇔</a:t>
            </a:r>
          </a:p>
        </p:txBody>
      </p:sp>
    </p:spTree>
    <p:extLst>
      <p:ext uri="{BB962C8B-B14F-4D97-AF65-F5344CB8AC3E}">
        <p14:creationId xmlns:p14="http://schemas.microsoft.com/office/powerpoint/2010/main" val="329712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Propositional Logic: Semantics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31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07A37D5-F750-774D-A680-EDE56BF879E0}"/>
              </a:ext>
            </a:extLst>
          </p:cNvPr>
          <p:cNvSpPr txBox="1">
            <a:spLocks/>
          </p:cNvSpPr>
          <p:nvPr/>
        </p:nvSpPr>
        <p:spPr>
          <a:xfrm>
            <a:off x="212310" y="785249"/>
            <a:ext cx="5883690" cy="7669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Each model specifies true/false for each propositional symbol</a:t>
            </a:r>
            <a:endParaRPr lang="en-US" sz="2400" baseline="-25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	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262593-3D79-B74B-907D-C3CC6C983A65}"/>
              </a:ext>
            </a:extLst>
          </p:cNvPr>
          <p:cNvSpPr txBox="1">
            <a:spLocks/>
          </p:cNvSpPr>
          <p:nvPr/>
        </p:nvSpPr>
        <p:spPr>
          <a:xfrm>
            <a:off x="6009853" y="785250"/>
            <a:ext cx="5558204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2400" dirty="0"/>
              <a:t>e.g., 	P</a:t>
            </a:r>
            <a:r>
              <a:rPr lang="en-US" sz="2400" baseline="-25000" dirty="0"/>
              <a:t>1,2</a:t>
            </a:r>
            <a:r>
              <a:rPr lang="en-US" sz="2400" dirty="0"/>
              <a:t>		P</a:t>
            </a:r>
            <a:r>
              <a:rPr lang="en-US" sz="2400" baseline="-25000" dirty="0"/>
              <a:t>2,2</a:t>
            </a:r>
            <a:r>
              <a:rPr lang="en-US" sz="2400" dirty="0"/>
              <a:t>		P</a:t>
            </a:r>
            <a:r>
              <a:rPr lang="en-US" sz="2400" baseline="-25000" dirty="0"/>
              <a:t>3,1</a:t>
            </a:r>
          </a:p>
          <a:p>
            <a:pPr marL="9525" indent="0">
              <a:buNone/>
            </a:pPr>
            <a:r>
              <a:rPr lang="en-US" sz="2400" dirty="0"/>
              <a:t>	true		true		false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2CD4B6B-531F-7E41-81AA-F1395A1C3659}"/>
              </a:ext>
            </a:extLst>
          </p:cNvPr>
          <p:cNvSpPr txBox="1">
            <a:spLocks/>
          </p:cNvSpPr>
          <p:nvPr/>
        </p:nvSpPr>
        <p:spPr>
          <a:xfrm>
            <a:off x="1167701" y="2597351"/>
            <a:ext cx="9557449" cy="31905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Rules for evaluating truth with respect to a model m:</a:t>
            </a:r>
          </a:p>
          <a:p>
            <a:pPr marL="0" indent="0">
              <a:buNone/>
              <a:tabLst>
                <a:tab pos="1139825" algn="r"/>
                <a:tab pos="1819275" algn="l"/>
                <a:tab pos="3482975" algn="l"/>
                <a:tab pos="4572000" algn="l"/>
              </a:tabLst>
            </a:pP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¬S</a:t>
            </a:r>
            <a:r>
              <a:rPr lang="en-US" sz="2400" dirty="0"/>
              <a:t>	is true </a:t>
            </a:r>
            <a:r>
              <a:rPr lang="en-US" sz="2400" dirty="0" err="1"/>
              <a:t>iff</a:t>
            </a: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dirty="0"/>
              <a:t>	S is false</a:t>
            </a:r>
          </a:p>
          <a:p>
            <a:pPr marL="0" indent="0">
              <a:buNone/>
              <a:tabLst>
                <a:tab pos="1139825" algn="r"/>
                <a:tab pos="1819275" algn="l"/>
                <a:tab pos="3482975" algn="l"/>
                <a:tab pos="4572000" algn="l"/>
              </a:tabLst>
            </a:pP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∧ 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	is true </a:t>
            </a:r>
            <a:r>
              <a:rPr lang="en-US" sz="2400" dirty="0" err="1"/>
              <a:t>iff</a:t>
            </a: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	is true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		is true</a:t>
            </a:r>
          </a:p>
          <a:p>
            <a:pPr marL="0" indent="0">
              <a:buNone/>
              <a:tabLst>
                <a:tab pos="1139825" algn="r"/>
                <a:tab pos="1819275" algn="l"/>
                <a:tab pos="3482975" algn="l"/>
                <a:tab pos="4572000" algn="l"/>
              </a:tabLst>
            </a:pP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∨ 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	is true </a:t>
            </a:r>
            <a:r>
              <a:rPr lang="en-US" sz="2400" dirty="0" err="1"/>
              <a:t>iff</a:t>
            </a: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	is true </a:t>
            </a:r>
            <a:r>
              <a:rPr lang="en-US" sz="2400" b="1" dirty="0">
                <a:solidFill>
                  <a:srgbClr val="FF0000"/>
                </a:solidFill>
              </a:rPr>
              <a:t>or</a:t>
            </a:r>
            <a:r>
              <a:rPr lang="en-US" sz="2400" dirty="0"/>
              <a:t> 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		is true</a:t>
            </a:r>
          </a:p>
          <a:p>
            <a:pPr marL="0" indent="0">
              <a:buNone/>
              <a:tabLst>
                <a:tab pos="1139825" algn="r"/>
                <a:tab pos="1819275" algn="l"/>
                <a:tab pos="3482975" algn="l"/>
                <a:tab pos="4572000" algn="l"/>
              </a:tabLst>
            </a:pP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⟹ 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	is true </a:t>
            </a:r>
            <a:r>
              <a:rPr lang="en-US" sz="2400" dirty="0" err="1"/>
              <a:t>iff</a:t>
            </a: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	is false </a:t>
            </a:r>
            <a:r>
              <a:rPr lang="en-US" sz="2400" b="1" dirty="0">
                <a:solidFill>
                  <a:srgbClr val="FF0000"/>
                </a:solidFill>
              </a:rPr>
              <a:t>or</a:t>
            </a:r>
            <a:r>
              <a:rPr lang="en-US" sz="2400" dirty="0"/>
              <a:t> 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		is true</a:t>
            </a:r>
          </a:p>
          <a:p>
            <a:pPr marL="0" indent="0">
              <a:buNone/>
              <a:tabLst>
                <a:tab pos="1139825" algn="r"/>
                <a:tab pos="1819275" algn="l"/>
                <a:tab pos="3482975" algn="l"/>
                <a:tab pos="4572000" algn="l"/>
              </a:tabLst>
            </a:pPr>
            <a:r>
              <a:rPr lang="en-US" sz="2400" dirty="0"/>
              <a:t>	i.e.	is false </a:t>
            </a:r>
            <a:r>
              <a:rPr lang="en-US" sz="2400" dirty="0" err="1"/>
              <a:t>iff</a:t>
            </a: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dirty="0"/>
              <a:t> 	is true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		is false</a:t>
            </a:r>
          </a:p>
          <a:p>
            <a:pPr marL="0" indent="0">
              <a:buNone/>
              <a:tabLst>
                <a:tab pos="1139825" algn="r"/>
                <a:tab pos="1819275" algn="l"/>
                <a:tab pos="3482975" algn="l"/>
                <a:tab pos="4572000" algn="l"/>
              </a:tabLst>
            </a:pP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⇔ 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	is true </a:t>
            </a:r>
            <a:r>
              <a:rPr lang="en-US" sz="2400" dirty="0" err="1"/>
              <a:t>iff</a:t>
            </a:r>
            <a:r>
              <a:rPr lang="en-US" sz="2400" dirty="0"/>
              <a:t>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⟹ 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	is true </a:t>
            </a:r>
            <a:r>
              <a:rPr lang="en-US" sz="2400" b="1" dirty="0">
                <a:solidFill>
                  <a:srgbClr val="FF0000"/>
                </a:solidFill>
              </a:rPr>
              <a:t>and</a:t>
            </a:r>
            <a:r>
              <a:rPr lang="en-US" sz="2400" dirty="0"/>
              <a:t> 	</a:t>
            </a:r>
            <a:r>
              <a:rPr lang="en-US" sz="2400" b="1" dirty="0">
                <a:solidFill>
                  <a:srgbClr val="FF0000"/>
                </a:solidFill>
              </a:rPr>
              <a:t>S</a:t>
            </a:r>
            <a:r>
              <a:rPr lang="en-US" sz="2400" b="1" baseline="-25000" dirty="0">
                <a:solidFill>
                  <a:srgbClr val="FF0000"/>
                </a:solidFill>
              </a:rPr>
              <a:t>2</a:t>
            </a:r>
            <a:r>
              <a:rPr lang="en-US" sz="2400" b="1" dirty="0">
                <a:solidFill>
                  <a:srgbClr val="FF0000"/>
                </a:solidFill>
              </a:rPr>
              <a:t> ⟹S</a:t>
            </a:r>
            <a:r>
              <a:rPr lang="en-US" sz="2400" b="1" baseline="-25000" dirty="0">
                <a:solidFill>
                  <a:srgbClr val="FF0000"/>
                </a:solidFill>
              </a:rPr>
              <a:t>1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	is true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D014873-006F-F747-B719-6E2FA78FBAAA}"/>
              </a:ext>
            </a:extLst>
          </p:cNvPr>
          <p:cNvSpPr txBox="1">
            <a:spLocks/>
          </p:cNvSpPr>
          <p:nvPr/>
        </p:nvSpPr>
        <p:spPr>
          <a:xfrm>
            <a:off x="209549" y="1718852"/>
            <a:ext cx="11982451" cy="7118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This specific model: m</a:t>
            </a:r>
            <a:r>
              <a:rPr lang="en-US" sz="2400" baseline="-25000" dirty="0"/>
              <a:t>1 </a:t>
            </a:r>
            <a:r>
              <a:rPr lang="en-US" sz="2400" dirty="0"/>
              <a:t>= {P</a:t>
            </a:r>
            <a:r>
              <a:rPr lang="en-US" sz="2400" baseline="-25000" dirty="0"/>
              <a:t>1,2</a:t>
            </a:r>
            <a:r>
              <a:rPr lang="en-US" sz="2400" dirty="0"/>
              <a:t> = true, P</a:t>
            </a:r>
            <a:r>
              <a:rPr lang="en-US" sz="2400" baseline="-25000" dirty="0"/>
              <a:t>2,2</a:t>
            </a:r>
            <a:r>
              <a:rPr lang="en-US" sz="2400" dirty="0"/>
              <a:t> = true, P</a:t>
            </a:r>
            <a:r>
              <a:rPr lang="en-US" sz="2400" baseline="-25000" dirty="0"/>
              <a:t>3,1</a:t>
            </a:r>
            <a:r>
              <a:rPr lang="en-US" sz="2400" dirty="0"/>
              <a:t> = false) </a:t>
            </a:r>
          </a:p>
          <a:p>
            <a:pPr marL="0" indent="0">
              <a:buNone/>
            </a:pPr>
            <a:r>
              <a:rPr lang="en-US" sz="2400" dirty="0"/>
              <a:t>2</a:t>
            </a:r>
            <a:r>
              <a:rPr lang="en-US" sz="2400" baseline="30000" dirty="0"/>
              <a:t>3</a:t>
            </a:r>
            <a:r>
              <a:rPr lang="en-US" sz="2400" dirty="0"/>
              <a:t> = 8 possible models, feasible to enumerate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8F82FA5-6C19-BF4B-A88E-6FACA8733728}"/>
              </a:ext>
            </a:extLst>
          </p:cNvPr>
          <p:cNvSpPr txBox="1">
            <a:spLocks/>
          </p:cNvSpPr>
          <p:nvPr/>
        </p:nvSpPr>
        <p:spPr>
          <a:xfrm>
            <a:off x="209549" y="2847282"/>
            <a:ext cx="11982451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9B79AFE-0BB2-A64F-9264-E357A5AB791D}"/>
              </a:ext>
            </a:extLst>
          </p:cNvPr>
          <p:cNvSpPr txBox="1">
            <a:spLocks/>
          </p:cNvSpPr>
          <p:nvPr/>
        </p:nvSpPr>
        <p:spPr>
          <a:xfrm>
            <a:off x="571289" y="5913235"/>
            <a:ext cx="11982451" cy="4775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¬P</a:t>
            </a:r>
            <a:r>
              <a:rPr lang="en-US" sz="2400" baseline="-25000" dirty="0"/>
              <a:t>1,2</a:t>
            </a:r>
            <a:r>
              <a:rPr lang="en-US" sz="2400" dirty="0"/>
              <a:t> ∧ (P</a:t>
            </a:r>
            <a:r>
              <a:rPr lang="en-US" sz="2400" baseline="-25000" dirty="0"/>
              <a:t>2,2</a:t>
            </a:r>
            <a:r>
              <a:rPr lang="en-US" sz="2400" dirty="0"/>
              <a:t> ∨ p</a:t>
            </a:r>
            <a:r>
              <a:rPr lang="en-US" sz="2400" baseline="-25000" dirty="0"/>
              <a:t>3,1</a:t>
            </a:r>
            <a:r>
              <a:rPr lang="en-US" sz="2400" dirty="0"/>
              <a:t>) 	= true ∧ (false ∨ true) 		= true ∧ true		= true </a:t>
            </a:r>
          </a:p>
        </p:txBody>
      </p:sp>
    </p:spTree>
    <p:extLst>
      <p:ext uri="{BB962C8B-B14F-4D97-AF65-F5344CB8AC3E}">
        <p14:creationId xmlns:p14="http://schemas.microsoft.com/office/powerpoint/2010/main" val="119181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Truth Table for Connectives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32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14CFC4C-705C-3742-8A66-1D6FDDE49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237566"/>
              </p:ext>
            </p:extLst>
          </p:nvPr>
        </p:nvGraphicFramePr>
        <p:xfrm>
          <a:off x="2413838" y="1280160"/>
          <a:ext cx="7838440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94448341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7202272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09637124"/>
                    </a:ext>
                  </a:extLst>
                </a:gridCol>
                <a:gridCol w="955040">
                  <a:extLst>
                    <a:ext uri="{9D8B030D-6E8A-4147-A177-3AD203B41FA5}">
                      <a16:colId xmlns:a16="http://schemas.microsoft.com/office/drawing/2014/main" val="396825232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777803738"/>
                    </a:ext>
                  </a:extLst>
                </a:gridCol>
                <a:gridCol w="1068705">
                  <a:extLst>
                    <a:ext uri="{9D8B030D-6E8A-4147-A177-3AD203B41FA5}">
                      <a16:colId xmlns:a16="http://schemas.microsoft.com/office/drawing/2014/main" val="1788505196"/>
                    </a:ext>
                  </a:extLst>
                </a:gridCol>
                <a:gridCol w="1278255">
                  <a:extLst>
                    <a:ext uri="{9D8B030D-6E8A-4147-A177-3AD203B41FA5}">
                      <a16:colId xmlns:a16="http://schemas.microsoft.com/office/drawing/2014/main" val="2964437695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2921847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¬P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 ∧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 ∨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 ⟹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 ⇔ 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295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68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2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7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solidFill>
                            <a:srgbClr val="FF0000"/>
                          </a:solidFill>
                        </a:rPr>
                        <a:t>false</a:t>
                      </a:r>
                    </a:p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>
                          <a:solidFill>
                            <a:schemeClr val="tx1"/>
                          </a:solidFill>
                        </a:rPr>
                        <a:t>true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791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758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Wumpus World Sentences in Propositional Logic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12DB27-3748-E848-8EAD-7B2AACA754D7}"/>
              </a:ext>
            </a:extLst>
          </p:cNvPr>
          <p:cNvSpPr txBox="1">
            <a:spLocks/>
          </p:cNvSpPr>
          <p:nvPr/>
        </p:nvSpPr>
        <p:spPr>
          <a:xfrm>
            <a:off x="209549" y="837036"/>
            <a:ext cx="11982451" cy="23869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Let </a:t>
            </a:r>
            <a:r>
              <a:rPr lang="en-US" sz="2600" b="1" dirty="0" err="1">
                <a:solidFill>
                  <a:srgbClr val="FF0000"/>
                </a:solidFill>
              </a:rPr>
              <a:t>P</a:t>
            </a:r>
            <a:r>
              <a:rPr lang="en-US" sz="2600" b="1" baseline="-25000" dirty="0" err="1">
                <a:solidFill>
                  <a:srgbClr val="FF0000"/>
                </a:solidFill>
              </a:rPr>
              <a:t>i,j</a:t>
            </a:r>
            <a:r>
              <a:rPr lang="en-US" sz="2600" dirty="0"/>
              <a:t> be true if there is a pit in </a:t>
            </a:r>
            <a:r>
              <a:rPr lang="en-US" sz="2600" dirty="0">
                <a:solidFill>
                  <a:srgbClr val="FF0000"/>
                </a:solidFill>
              </a:rPr>
              <a:t>[</a:t>
            </a:r>
            <a:r>
              <a:rPr lang="en-US" sz="2600" dirty="0" err="1">
                <a:solidFill>
                  <a:srgbClr val="FF0000"/>
                </a:solidFill>
              </a:rPr>
              <a:t>i</a:t>
            </a:r>
            <a:r>
              <a:rPr lang="en-US" sz="2600" dirty="0">
                <a:solidFill>
                  <a:srgbClr val="FF0000"/>
                </a:solidFill>
              </a:rPr>
              <a:t>, j]</a:t>
            </a:r>
          </a:p>
          <a:p>
            <a:pPr marL="0" indent="0">
              <a:buNone/>
            </a:pPr>
            <a:r>
              <a:rPr lang="en-US" sz="2600" dirty="0"/>
              <a:t>Let </a:t>
            </a:r>
            <a:r>
              <a:rPr lang="en-US" sz="2600" dirty="0" err="1">
                <a:solidFill>
                  <a:srgbClr val="FF0000"/>
                </a:solidFill>
              </a:rPr>
              <a:t>B</a:t>
            </a:r>
            <a:r>
              <a:rPr lang="en-US" sz="2600" baseline="-25000" dirty="0" err="1">
                <a:solidFill>
                  <a:srgbClr val="FF0000"/>
                </a:solidFill>
              </a:rPr>
              <a:t>i,j</a:t>
            </a:r>
            <a:r>
              <a:rPr lang="en-US" sz="2600" dirty="0"/>
              <a:t> be true if agent is in</a:t>
            </a:r>
            <a:r>
              <a:rPr lang="en-US" sz="2600" b="1" dirty="0">
                <a:solidFill>
                  <a:srgbClr val="FF0000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[</a:t>
            </a:r>
            <a:r>
              <a:rPr lang="en-US" sz="2600" dirty="0" err="1">
                <a:solidFill>
                  <a:srgbClr val="FF0000"/>
                </a:solidFill>
              </a:rPr>
              <a:t>i</a:t>
            </a:r>
            <a:r>
              <a:rPr lang="en-US" sz="2600" dirty="0">
                <a:solidFill>
                  <a:srgbClr val="FF0000"/>
                </a:solidFill>
              </a:rPr>
              <a:t>, j] </a:t>
            </a:r>
            <a:r>
              <a:rPr lang="en-US" sz="2600" dirty="0"/>
              <a:t>and perceives a breeze</a:t>
            </a:r>
          </a:p>
          <a:p>
            <a:pPr marL="0" indent="0">
              <a:buNone/>
            </a:pPr>
            <a:r>
              <a:rPr lang="en-US" sz="2600" dirty="0"/>
              <a:t>Let </a:t>
            </a:r>
            <a:r>
              <a:rPr lang="en-US" sz="2600" dirty="0" err="1">
                <a:solidFill>
                  <a:srgbClr val="FF0000"/>
                </a:solidFill>
              </a:rPr>
              <a:t>W</a:t>
            </a:r>
            <a:r>
              <a:rPr lang="en-US" sz="2600" baseline="-25000" dirty="0" err="1">
                <a:solidFill>
                  <a:srgbClr val="FF0000"/>
                </a:solidFill>
              </a:rPr>
              <a:t>i,j</a:t>
            </a:r>
            <a:r>
              <a:rPr lang="en-US" sz="2600" dirty="0"/>
              <a:t> be true if there is a Wumpus in </a:t>
            </a:r>
            <a:r>
              <a:rPr lang="en-US" sz="2600" dirty="0">
                <a:solidFill>
                  <a:srgbClr val="FF0000"/>
                </a:solidFill>
              </a:rPr>
              <a:t>[</a:t>
            </a:r>
            <a:r>
              <a:rPr lang="en-US" sz="2600" dirty="0" err="1">
                <a:solidFill>
                  <a:srgbClr val="FF0000"/>
                </a:solidFill>
              </a:rPr>
              <a:t>i</a:t>
            </a:r>
            <a:r>
              <a:rPr lang="en-US" sz="2600" dirty="0">
                <a:solidFill>
                  <a:srgbClr val="FF0000"/>
                </a:solidFill>
              </a:rPr>
              <a:t>, j]</a:t>
            </a:r>
          </a:p>
          <a:p>
            <a:pPr marL="0" indent="0">
              <a:buNone/>
            </a:pPr>
            <a:r>
              <a:rPr lang="en-US" sz="2600" dirty="0"/>
              <a:t>Let </a:t>
            </a:r>
            <a:r>
              <a:rPr lang="en-US" sz="2600" dirty="0" err="1">
                <a:solidFill>
                  <a:srgbClr val="FF0000"/>
                </a:solidFill>
              </a:rPr>
              <a:t>S</a:t>
            </a:r>
            <a:r>
              <a:rPr lang="en-US" sz="2600" baseline="-25000" dirty="0" err="1">
                <a:solidFill>
                  <a:srgbClr val="FF0000"/>
                </a:solidFill>
              </a:rPr>
              <a:t>i,j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/>
              <a:t>be true if agent is in</a:t>
            </a:r>
            <a:r>
              <a:rPr lang="en-US" sz="2600" dirty="0">
                <a:solidFill>
                  <a:srgbClr val="FF0000"/>
                </a:solidFill>
              </a:rPr>
              <a:t> [</a:t>
            </a:r>
            <a:r>
              <a:rPr lang="en-US" sz="2600" dirty="0" err="1">
                <a:solidFill>
                  <a:srgbClr val="FF0000"/>
                </a:solidFill>
              </a:rPr>
              <a:t>i</a:t>
            </a:r>
            <a:r>
              <a:rPr lang="en-US" sz="2600" dirty="0">
                <a:solidFill>
                  <a:srgbClr val="FF0000"/>
                </a:solidFill>
              </a:rPr>
              <a:t>, j]</a:t>
            </a:r>
            <a:r>
              <a:rPr lang="en-US" sz="2600" dirty="0"/>
              <a:t> and perceives a stench</a:t>
            </a:r>
          </a:p>
          <a:p>
            <a:pPr marL="0" indent="0">
              <a:buNone/>
            </a:pPr>
            <a:r>
              <a:rPr lang="en-US" sz="2600" dirty="0"/>
              <a:t>… you can define other atomic sentences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3B0B40F-7319-4E45-9A2B-51ABD5036445}"/>
              </a:ext>
            </a:extLst>
          </p:cNvPr>
          <p:cNvSpPr txBox="1">
            <a:spLocks/>
          </p:cNvSpPr>
          <p:nvPr/>
        </p:nvSpPr>
        <p:spPr>
          <a:xfrm>
            <a:off x="209549" y="2936182"/>
            <a:ext cx="11982451" cy="948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BF23A6-F973-9C4C-9E29-AC4AAFA30189}"/>
              </a:ext>
            </a:extLst>
          </p:cNvPr>
          <p:cNvSpPr txBox="1">
            <a:spLocks/>
          </p:cNvSpPr>
          <p:nvPr/>
        </p:nvSpPr>
        <p:spPr>
          <a:xfrm>
            <a:off x="209548" y="4815270"/>
            <a:ext cx="11982451" cy="607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Rules in KB: “Put cause breezes in adjacent squares” </a:t>
            </a:r>
            <a:r>
              <a:rPr lang="en-US" sz="2400" dirty="0" err="1"/>
              <a:t>eqv</a:t>
            </a:r>
            <a:r>
              <a:rPr lang="en-US" sz="2400" dirty="0"/>
              <a:t>. to “Square is breeze </a:t>
            </a:r>
            <a:r>
              <a:rPr lang="en-US" sz="2400" b="1" dirty="0" err="1">
                <a:solidFill>
                  <a:srgbClr val="FF0000"/>
                </a:solidFill>
              </a:rPr>
              <a:t>iff</a:t>
            </a:r>
            <a:r>
              <a:rPr lang="en-US" sz="2400" dirty="0"/>
              <a:t> adjacent pit”.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993D09D-4125-4743-AFCC-4331C128311F}"/>
              </a:ext>
            </a:extLst>
          </p:cNvPr>
          <p:cNvSpPr txBox="1">
            <a:spLocks/>
          </p:cNvSpPr>
          <p:nvPr/>
        </p:nvSpPr>
        <p:spPr>
          <a:xfrm>
            <a:off x="209549" y="3172089"/>
            <a:ext cx="11982451" cy="1454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Percept sentences part of KB:</a:t>
            </a:r>
          </a:p>
          <a:p>
            <a:pPr marL="0" indent="0">
              <a:buNone/>
            </a:pPr>
            <a:r>
              <a:rPr lang="en-US" sz="2400" dirty="0"/>
              <a:t>	No pit, no breeze in [1, 1], but breeze perceived when in [2, 1]</a:t>
            </a:r>
          </a:p>
          <a:p>
            <a:pPr marL="0" indent="0">
              <a:buNone/>
            </a:pPr>
            <a:r>
              <a:rPr lang="en-US" sz="2400" dirty="0"/>
              <a:t>		R</a:t>
            </a:r>
            <a:r>
              <a:rPr lang="en-US" sz="2400" baseline="-25000" dirty="0"/>
              <a:t>1</a:t>
            </a:r>
            <a:r>
              <a:rPr lang="en-US" sz="2400" dirty="0"/>
              <a:t> : ¬P</a:t>
            </a:r>
            <a:r>
              <a:rPr lang="en-US" sz="2400" baseline="-25000" dirty="0"/>
              <a:t>1,1</a:t>
            </a:r>
            <a:r>
              <a:rPr lang="en-US" sz="2400" dirty="0"/>
              <a:t>;    R</a:t>
            </a:r>
            <a:r>
              <a:rPr lang="en-US" sz="2400" baseline="-25000" dirty="0"/>
              <a:t>4</a:t>
            </a:r>
            <a:r>
              <a:rPr lang="en-US" sz="2400" dirty="0"/>
              <a:t> : ¬B</a:t>
            </a:r>
            <a:r>
              <a:rPr lang="en-US" sz="2400" baseline="-25000" dirty="0"/>
              <a:t>1,1</a:t>
            </a:r>
            <a:r>
              <a:rPr lang="en-US" sz="2400" dirty="0"/>
              <a:t> 		R</a:t>
            </a:r>
            <a:r>
              <a:rPr lang="en-US" sz="2400" baseline="-25000" dirty="0"/>
              <a:t>5</a:t>
            </a:r>
            <a:r>
              <a:rPr lang="en-US" sz="2400" dirty="0"/>
              <a:t>:  B</a:t>
            </a:r>
            <a:r>
              <a:rPr lang="en-US" sz="2400" baseline="-25000" dirty="0"/>
              <a:t>2,1</a:t>
            </a:r>
            <a:r>
              <a:rPr lang="en-US" sz="2400" dirty="0"/>
              <a:t>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3A1B7A1-16D9-1B4A-BDDD-CC3BDE989908}"/>
              </a:ext>
            </a:extLst>
          </p:cNvPr>
          <p:cNvSpPr txBox="1">
            <a:spLocks/>
          </p:cNvSpPr>
          <p:nvPr/>
        </p:nvSpPr>
        <p:spPr>
          <a:xfrm>
            <a:off x="209549" y="5437126"/>
            <a:ext cx="11982451" cy="1052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79838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R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 : B</a:t>
            </a:r>
            <a:r>
              <a:rPr lang="en-US" sz="2400" baseline="-25000" dirty="0">
                <a:solidFill>
                  <a:srgbClr val="FF0000"/>
                </a:solidFill>
              </a:rPr>
              <a:t>1,1</a:t>
            </a:r>
            <a:r>
              <a:rPr lang="en-US" sz="2400" dirty="0">
                <a:solidFill>
                  <a:srgbClr val="FF0000"/>
                </a:solidFill>
              </a:rPr>
              <a:t> ⇔ (P</a:t>
            </a:r>
            <a:r>
              <a:rPr lang="en-US" sz="2400" baseline="-25000" dirty="0">
                <a:solidFill>
                  <a:srgbClr val="FF0000"/>
                </a:solidFill>
              </a:rPr>
              <a:t>1,2</a:t>
            </a:r>
            <a:r>
              <a:rPr lang="en-US" sz="2400" dirty="0">
                <a:solidFill>
                  <a:srgbClr val="FF0000"/>
                </a:solidFill>
              </a:rPr>
              <a:t> ∨ P</a:t>
            </a:r>
            <a:r>
              <a:rPr lang="en-US" sz="2400" baseline="-25000" dirty="0">
                <a:solidFill>
                  <a:srgbClr val="FF0000"/>
                </a:solidFill>
              </a:rPr>
              <a:t>2,1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  <a:p>
            <a:pPr marL="3779838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R</a:t>
            </a:r>
            <a:r>
              <a:rPr lang="en-US" sz="2400" baseline="-25000" dirty="0">
                <a:solidFill>
                  <a:srgbClr val="FF0000"/>
                </a:solidFill>
              </a:rPr>
              <a:t>3</a:t>
            </a:r>
            <a:r>
              <a:rPr lang="en-US" sz="2400" dirty="0">
                <a:solidFill>
                  <a:srgbClr val="FF0000"/>
                </a:solidFill>
              </a:rPr>
              <a:t>: B</a:t>
            </a:r>
            <a:r>
              <a:rPr lang="en-US" sz="2400" baseline="-25000" dirty="0">
                <a:solidFill>
                  <a:srgbClr val="FF0000"/>
                </a:solidFill>
              </a:rPr>
              <a:t>2,1</a:t>
            </a:r>
            <a:r>
              <a:rPr lang="en-US" sz="2400" dirty="0">
                <a:solidFill>
                  <a:srgbClr val="FF0000"/>
                </a:solidFill>
              </a:rPr>
              <a:t> ⇔ (P</a:t>
            </a:r>
            <a:r>
              <a:rPr lang="en-US" sz="2400" baseline="-25000" dirty="0">
                <a:solidFill>
                  <a:srgbClr val="FF0000"/>
                </a:solidFill>
              </a:rPr>
              <a:t>1,1</a:t>
            </a:r>
            <a:r>
              <a:rPr lang="en-US" sz="2400" dirty="0">
                <a:solidFill>
                  <a:srgbClr val="FF0000"/>
                </a:solidFill>
              </a:rPr>
              <a:t> ∨ P</a:t>
            </a:r>
            <a:r>
              <a:rPr lang="en-US" sz="2400" baseline="-25000" dirty="0">
                <a:solidFill>
                  <a:srgbClr val="FF0000"/>
                </a:solidFill>
              </a:rPr>
              <a:t>2,2</a:t>
            </a:r>
            <a:r>
              <a:rPr lang="en-US" sz="2400" dirty="0">
                <a:solidFill>
                  <a:srgbClr val="FF0000"/>
                </a:solidFill>
              </a:rPr>
              <a:t> ∨ P</a:t>
            </a:r>
            <a:r>
              <a:rPr lang="en-US" sz="2400" baseline="-25000" dirty="0">
                <a:solidFill>
                  <a:srgbClr val="FF0000"/>
                </a:solidFill>
              </a:rPr>
              <a:t>3,1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779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Truth Tables for Inference: Model Checking by Enumeration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3E3EEA-0B4A-474A-8C84-C301643CA3B6}"/>
              </a:ext>
            </a:extLst>
          </p:cNvPr>
          <p:cNvSpPr txBox="1">
            <a:spLocks/>
          </p:cNvSpPr>
          <p:nvPr/>
        </p:nvSpPr>
        <p:spPr>
          <a:xfrm>
            <a:off x="937225" y="5046754"/>
            <a:ext cx="10996246" cy="1318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0">
              <a:buNone/>
            </a:pPr>
            <a:r>
              <a:rPr lang="en-US" sz="2400" dirty="0"/>
              <a:t>Enumerate rows (different assignments to symbols); rows are possible models</a:t>
            </a:r>
          </a:p>
          <a:p>
            <a:pPr marL="9525" indent="0">
              <a:buNone/>
            </a:pPr>
            <a:r>
              <a:rPr lang="en-US" sz="2400" dirty="0"/>
              <a:t>If KB is true in a row/model, check that 𝛼 is true, if not, entailment does not hold</a:t>
            </a:r>
          </a:p>
          <a:p>
            <a:pPr marL="9525" indent="0">
              <a:buNone/>
            </a:pPr>
            <a:r>
              <a:rPr lang="en-US" sz="2400" dirty="0"/>
              <a:t>If entailment not broken over all rows where </a:t>
            </a:r>
            <a:r>
              <a:rPr lang="en-US" sz="2400" i="1" dirty="0">
                <a:solidFill>
                  <a:srgbClr val="FF0000"/>
                </a:solidFill>
              </a:rPr>
              <a:t>KB</a:t>
            </a:r>
            <a:r>
              <a:rPr lang="en-US" sz="2400" dirty="0"/>
              <a:t> is true, then </a:t>
            </a:r>
            <a:r>
              <a:rPr lang="en-US" sz="2400" dirty="0">
                <a:solidFill>
                  <a:srgbClr val="FF0000"/>
                </a:solidFill>
              </a:rPr>
              <a:t>𝛼</a:t>
            </a:r>
            <a:r>
              <a:rPr lang="en-US" sz="2400" dirty="0"/>
              <a:t> is entailed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669882F-FAA9-5541-9BBD-F679A07BB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755484"/>
              </p:ext>
            </p:extLst>
          </p:nvPr>
        </p:nvGraphicFramePr>
        <p:xfrm>
          <a:off x="937225" y="1056722"/>
          <a:ext cx="10206599" cy="371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228">
                  <a:extLst>
                    <a:ext uri="{9D8B030D-6E8A-4147-A177-3AD203B41FA5}">
                      <a16:colId xmlns:a16="http://schemas.microsoft.com/office/drawing/2014/main" val="3635565261"/>
                    </a:ext>
                  </a:extLst>
                </a:gridCol>
                <a:gridCol w="770228">
                  <a:extLst>
                    <a:ext uri="{9D8B030D-6E8A-4147-A177-3AD203B41FA5}">
                      <a16:colId xmlns:a16="http://schemas.microsoft.com/office/drawing/2014/main" val="2708395763"/>
                    </a:ext>
                  </a:extLst>
                </a:gridCol>
                <a:gridCol w="770228">
                  <a:extLst>
                    <a:ext uri="{9D8B030D-6E8A-4147-A177-3AD203B41FA5}">
                      <a16:colId xmlns:a16="http://schemas.microsoft.com/office/drawing/2014/main" val="765531539"/>
                    </a:ext>
                  </a:extLst>
                </a:gridCol>
                <a:gridCol w="770228">
                  <a:extLst>
                    <a:ext uri="{9D8B030D-6E8A-4147-A177-3AD203B41FA5}">
                      <a16:colId xmlns:a16="http://schemas.microsoft.com/office/drawing/2014/main" val="944452573"/>
                    </a:ext>
                  </a:extLst>
                </a:gridCol>
                <a:gridCol w="770228">
                  <a:extLst>
                    <a:ext uri="{9D8B030D-6E8A-4147-A177-3AD203B41FA5}">
                      <a16:colId xmlns:a16="http://schemas.microsoft.com/office/drawing/2014/main" val="2344731116"/>
                    </a:ext>
                  </a:extLst>
                </a:gridCol>
                <a:gridCol w="770228">
                  <a:extLst>
                    <a:ext uri="{9D8B030D-6E8A-4147-A177-3AD203B41FA5}">
                      <a16:colId xmlns:a16="http://schemas.microsoft.com/office/drawing/2014/main" val="1686732604"/>
                    </a:ext>
                  </a:extLst>
                </a:gridCol>
                <a:gridCol w="770228">
                  <a:extLst>
                    <a:ext uri="{9D8B030D-6E8A-4147-A177-3AD203B41FA5}">
                      <a16:colId xmlns:a16="http://schemas.microsoft.com/office/drawing/2014/main" val="40195006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34938764"/>
                    </a:ext>
                  </a:extLst>
                </a:gridCol>
                <a:gridCol w="697357">
                  <a:extLst>
                    <a:ext uri="{9D8B030D-6E8A-4147-A177-3AD203B41FA5}">
                      <a16:colId xmlns:a16="http://schemas.microsoft.com/office/drawing/2014/main" val="4062040737"/>
                    </a:ext>
                  </a:extLst>
                </a:gridCol>
                <a:gridCol w="758698">
                  <a:extLst>
                    <a:ext uri="{9D8B030D-6E8A-4147-A177-3AD203B41FA5}">
                      <a16:colId xmlns:a16="http://schemas.microsoft.com/office/drawing/2014/main" val="4179250662"/>
                    </a:ext>
                  </a:extLst>
                </a:gridCol>
                <a:gridCol w="707955">
                  <a:extLst>
                    <a:ext uri="{9D8B030D-6E8A-4147-A177-3AD203B41FA5}">
                      <a16:colId xmlns:a16="http://schemas.microsoft.com/office/drawing/2014/main" val="935486819"/>
                    </a:ext>
                  </a:extLst>
                </a:gridCol>
                <a:gridCol w="707955">
                  <a:extLst>
                    <a:ext uri="{9D8B030D-6E8A-4147-A177-3AD203B41FA5}">
                      <a16:colId xmlns:a16="http://schemas.microsoft.com/office/drawing/2014/main" val="1035074716"/>
                    </a:ext>
                  </a:extLst>
                </a:gridCol>
                <a:gridCol w="770228">
                  <a:extLst>
                    <a:ext uri="{9D8B030D-6E8A-4147-A177-3AD203B41FA5}">
                      <a16:colId xmlns:a16="http://schemas.microsoft.com/office/drawing/2014/main" val="3122096832"/>
                    </a:ext>
                  </a:extLst>
                </a:gridCol>
                <a:gridCol w="243678">
                  <a:extLst>
                    <a:ext uri="{9D8B030D-6E8A-4147-A177-3AD203B41FA5}">
                      <a16:colId xmlns:a16="http://schemas.microsoft.com/office/drawing/2014/main" val="738341574"/>
                    </a:ext>
                  </a:extLst>
                </a:gridCol>
                <a:gridCol w="720852">
                  <a:extLst>
                    <a:ext uri="{9D8B030D-6E8A-4147-A177-3AD203B41FA5}">
                      <a16:colId xmlns:a16="http://schemas.microsoft.com/office/drawing/2014/main" val="1850982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B</a:t>
                      </a:r>
                      <a:r>
                        <a:rPr lang="en-US" sz="2000" baseline="-25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B</a:t>
                      </a:r>
                      <a:r>
                        <a:rPr lang="en-US" sz="2000" baseline="-25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</a:t>
                      </a:r>
                      <a:r>
                        <a:rPr lang="en-US" sz="2000" baseline="-25000" dirty="0"/>
                        <a:t>1,1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</a:t>
                      </a:r>
                      <a:r>
                        <a:rPr lang="en-US" sz="2000" baseline="-25000" dirty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</a:t>
                      </a:r>
                      <a:r>
                        <a:rPr lang="en-US" sz="2000" baseline="-25000" dirty="0"/>
                        <a:t>2,1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</a:t>
                      </a:r>
                      <a:r>
                        <a:rPr lang="en-US" sz="2000" baseline="-25000" dirty="0"/>
                        <a:t>2,2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</a:t>
                      </a:r>
                      <a:r>
                        <a:rPr lang="en-US" sz="2000" baseline="-25000" dirty="0"/>
                        <a:t>3,1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</a:t>
                      </a:r>
                      <a:r>
                        <a:rPr lang="en-US" sz="2000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</a:t>
                      </a:r>
                      <a:r>
                        <a:rPr lang="en-US" sz="2000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</a:t>
                      </a:r>
                      <a:r>
                        <a:rPr lang="en-US" sz="2000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</a:t>
                      </a:r>
                      <a:r>
                        <a:rPr lang="en-US" sz="2000" baseline="-25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</a:t>
                      </a:r>
                      <a:r>
                        <a:rPr lang="en-US" sz="2000" baseline="-25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716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True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…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54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688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False</a:t>
                      </a:r>
                    </a:p>
                    <a:p>
                      <a:r>
                        <a:rPr lang="en-US" sz="2000" dirty="0"/>
                        <a:t>…</a:t>
                      </a:r>
                    </a:p>
                    <a:p>
                      <a:r>
                        <a:rPr lang="en-US" sz="200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062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8175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Inference by Enumeration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AF3115-C90B-5B40-9FD5-AE309F5C4C99}"/>
              </a:ext>
            </a:extLst>
          </p:cNvPr>
          <p:cNvSpPr/>
          <p:nvPr/>
        </p:nvSpPr>
        <p:spPr>
          <a:xfrm>
            <a:off x="1270783" y="871360"/>
            <a:ext cx="10711667" cy="17851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>
                <a:latin typeface="Helvetica" pitchFamily="2" charset="0"/>
              </a:rPr>
              <a:t>function</a:t>
            </a:r>
            <a:r>
              <a:rPr lang="en-US" sz="2200" dirty="0">
                <a:latin typeface="Helvetica" pitchFamily="2" charset="0"/>
              </a:rPr>
              <a:t> TT-Entails?(KB, 𝛼) </a:t>
            </a:r>
            <a:r>
              <a:rPr lang="en-US" sz="2200" b="1" dirty="0">
                <a:latin typeface="Helvetica" pitchFamily="2" charset="0"/>
              </a:rPr>
              <a:t>returns</a:t>
            </a:r>
            <a:r>
              <a:rPr lang="en-US" sz="2200" dirty="0">
                <a:latin typeface="Helvetica" pitchFamily="2" charset="0"/>
              </a:rPr>
              <a:t> true/false</a:t>
            </a:r>
          </a:p>
          <a:p>
            <a:pPr marL="523875"/>
            <a:r>
              <a:rPr lang="en-US" sz="2200" dirty="0">
                <a:latin typeface="Helvetica" pitchFamily="2" charset="0"/>
              </a:rPr>
              <a:t>Inputs: 	KB (the knowledge base), a sentence in proposition logic</a:t>
            </a:r>
          </a:p>
          <a:p>
            <a:pPr marL="523875"/>
            <a:r>
              <a:rPr lang="en-US" sz="2200" dirty="0">
                <a:latin typeface="Helvetica" pitchFamily="2" charset="0"/>
              </a:rPr>
              <a:t>		𝛼, the query, a sentence in propositional logic</a:t>
            </a:r>
          </a:p>
          <a:p>
            <a:pPr marL="523875"/>
            <a:r>
              <a:rPr lang="en-US" sz="2200" dirty="0">
                <a:latin typeface="Helvetica" pitchFamily="2" charset="0"/>
              </a:rPr>
              <a:t>symbols  ← a list of the propositional symbols in KB and 𝛼</a:t>
            </a:r>
          </a:p>
          <a:p>
            <a:pPr marL="523875"/>
            <a:r>
              <a:rPr lang="en-US" sz="2200" dirty="0">
                <a:latin typeface="Helvetica" pitchFamily="2" charset="0"/>
              </a:rPr>
              <a:t>Return TT-Check-All(KB, 𝛼, symbols,[])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02B7C6-8377-E546-8B05-CF2268A697B1}"/>
              </a:ext>
            </a:extLst>
          </p:cNvPr>
          <p:cNvSpPr/>
          <p:nvPr/>
        </p:nvSpPr>
        <p:spPr>
          <a:xfrm>
            <a:off x="1270783" y="2747745"/>
            <a:ext cx="10711667" cy="2800767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>
                <a:latin typeface="Helvetica" pitchFamily="2" charset="0"/>
              </a:rPr>
              <a:t>function</a:t>
            </a:r>
            <a:r>
              <a:rPr lang="en-US" sz="2200" dirty="0">
                <a:latin typeface="Helvetica" pitchFamily="2" charset="0"/>
              </a:rPr>
              <a:t> TT-Check-All(KB, 𝛼, symbols, []) </a:t>
            </a:r>
            <a:r>
              <a:rPr lang="en-US" sz="2200" b="1" dirty="0">
                <a:latin typeface="Helvetica" pitchFamily="2" charset="0"/>
              </a:rPr>
              <a:t>returns</a:t>
            </a:r>
            <a:r>
              <a:rPr lang="en-US" sz="2200" dirty="0">
                <a:latin typeface="Helvetica" pitchFamily="2" charset="0"/>
              </a:rPr>
              <a:t> true/false</a:t>
            </a:r>
          </a:p>
          <a:p>
            <a:pPr marL="523875"/>
            <a:r>
              <a:rPr lang="en-US" sz="2200" b="1" i="1" dirty="0">
                <a:latin typeface="Helvetica" pitchFamily="2" charset="0"/>
              </a:rPr>
              <a:t>if </a:t>
            </a:r>
            <a:r>
              <a:rPr lang="en-US" sz="2200" dirty="0">
                <a:latin typeface="Helvetica" pitchFamily="2" charset="0"/>
              </a:rPr>
              <a:t>Empty?(symbols) then</a:t>
            </a:r>
          </a:p>
          <a:p>
            <a:pPr marL="923925"/>
            <a:r>
              <a:rPr lang="en-US" sz="2200" b="1" i="1" dirty="0">
                <a:latin typeface="Helvetica" pitchFamily="2" charset="0"/>
              </a:rPr>
              <a:t>if </a:t>
            </a:r>
            <a:r>
              <a:rPr lang="en-US" sz="2200" i="1" dirty="0">
                <a:latin typeface="Helvetica" pitchFamily="2" charset="0"/>
              </a:rPr>
              <a:t>PL-TRUE?(KB, model) </a:t>
            </a:r>
            <a:r>
              <a:rPr lang="en-US" sz="2200" b="1" i="1" dirty="0">
                <a:latin typeface="Helvetica" pitchFamily="2" charset="0"/>
              </a:rPr>
              <a:t>then return </a:t>
            </a:r>
            <a:r>
              <a:rPr lang="en-US" sz="2200" i="1" dirty="0">
                <a:latin typeface="Helvetica" pitchFamily="2" charset="0"/>
              </a:rPr>
              <a:t>PL-TRUE(</a:t>
            </a:r>
            <a:r>
              <a:rPr lang="en-US" sz="2200" dirty="0">
                <a:latin typeface="Helvetica" pitchFamily="2" charset="0"/>
              </a:rPr>
              <a:t>𝛼, model)</a:t>
            </a:r>
          </a:p>
          <a:p>
            <a:pPr marL="923925"/>
            <a:r>
              <a:rPr lang="en-US" sz="2200" i="1" dirty="0">
                <a:latin typeface="Helvetica" pitchFamily="2" charset="0"/>
              </a:rPr>
              <a:t>else </a:t>
            </a:r>
            <a:r>
              <a:rPr lang="en-US" sz="2200" b="1" i="1" dirty="0">
                <a:latin typeface="Helvetica" pitchFamily="2" charset="0"/>
              </a:rPr>
              <a:t>return</a:t>
            </a:r>
            <a:r>
              <a:rPr lang="en-US" sz="2200" i="1" dirty="0">
                <a:latin typeface="Helvetica" pitchFamily="2" charset="0"/>
              </a:rPr>
              <a:t> true;</a:t>
            </a:r>
          </a:p>
          <a:p>
            <a:pPr marL="519113"/>
            <a:r>
              <a:rPr lang="en-US" sz="2200" i="1" dirty="0">
                <a:latin typeface="Helvetica" pitchFamily="2" charset="0"/>
              </a:rPr>
              <a:t>else do</a:t>
            </a:r>
          </a:p>
          <a:p>
            <a:pPr marL="922338"/>
            <a:r>
              <a:rPr lang="en-US" sz="2200" dirty="0">
                <a:latin typeface="Helvetica" pitchFamily="2" charset="0"/>
              </a:rPr>
              <a:t>P ← First(symbols); rest ←Rest(symbols)</a:t>
            </a:r>
          </a:p>
          <a:p>
            <a:pPr marL="922338"/>
            <a:r>
              <a:rPr lang="en-US" sz="2200" b="1" dirty="0">
                <a:latin typeface="Helvetica" pitchFamily="2" charset="0"/>
              </a:rPr>
              <a:t>return</a:t>
            </a:r>
            <a:r>
              <a:rPr lang="en-US" sz="2200" dirty="0">
                <a:latin typeface="Helvetica" pitchFamily="2" charset="0"/>
              </a:rPr>
              <a:t> TT-Check-All(KB, 𝛼, rest, Extend(P, true, model)) and</a:t>
            </a:r>
          </a:p>
          <a:p>
            <a:pPr marL="922338"/>
            <a:r>
              <a:rPr lang="en-US" sz="2200" dirty="0">
                <a:latin typeface="Helvetica" pitchFamily="2" charset="0"/>
              </a:rPr>
              <a:t>	TT-Check-All(KB, 𝛼, rest, Extend(P, false, model))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50B52D-8EE3-E644-8122-CD7C46B5C55B}"/>
              </a:ext>
            </a:extLst>
          </p:cNvPr>
          <p:cNvSpPr txBox="1">
            <a:spLocks/>
          </p:cNvSpPr>
          <p:nvPr/>
        </p:nvSpPr>
        <p:spPr>
          <a:xfrm>
            <a:off x="1194285" y="5714328"/>
            <a:ext cx="11175828" cy="52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O(2</a:t>
            </a:r>
            <a:r>
              <a:rPr lang="en-US" sz="2400" baseline="30000" dirty="0">
                <a:solidFill>
                  <a:srgbClr val="FF0000"/>
                </a:solidFill>
              </a:rPr>
              <a:t>n</a:t>
            </a:r>
            <a:r>
              <a:rPr lang="en-US" sz="2400" dirty="0">
                <a:solidFill>
                  <a:srgbClr val="FF0000"/>
                </a:solidFill>
              </a:rPr>
              <a:t>) </a:t>
            </a:r>
            <a:r>
              <a:rPr lang="en-US" sz="2400" dirty="0"/>
              <a:t>for </a:t>
            </a:r>
            <a:r>
              <a:rPr lang="en-US" sz="2400" i="1" dirty="0"/>
              <a:t>n</a:t>
            </a:r>
            <a:r>
              <a:rPr lang="en-US" sz="2400" dirty="0"/>
              <a:t> symbols, problem is </a:t>
            </a:r>
            <a:r>
              <a:rPr lang="en-US" sz="2400" dirty="0">
                <a:solidFill>
                  <a:srgbClr val="FF0000"/>
                </a:solidFill>
              </a:rPr>
              <a:t>co-NP-complete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2065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Proof Methods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D86BA1-3126-574F-9295-5A339448C47E}"/>
              </a:ext>
            </a:extLst>
          </p:cNvPr>
          <p:cNvSpPr txBox="1">
            <a:spLocks/>
          </p:cNvSpPr>
          <p:nvPr/>
        </p:nvSpPr>
        <p:spPr>
          <a:xfrm>
            <a:off x="209550" y="793820"/>
            <a:ext cx="11175828" cy="52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Proof methods divide into (roughly) two kinds: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9237D4-E977-2E46-8058-40A0E892EBB3}"/>
              </a:ext>
            </a:extLst>
          </p:cNvPr>
          <p:cNvSpPr txBox="1">
            <a:spLocks/>
          </p:cNvSpPr>
          <p:nvPr/>
        </p:nvSpPr>
        <p:spPr>
          <a:xfrm>
            <a:off x="473074" y="1215094"/>
            <a:ext cx="10912304" cy="2213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b="1" dirty="0">
                <a:solidFill>
                  <a:srgbClr val="00B0F0"/>
                </a:solidFill>
              </a:rPr>
              <a:t>Model checking:</a:t>
            </a:r>
          </a:p>
          <a:p>
            <a:r>
              <a:rPr lang="en-US" sz="2400" dirty="0"/>
              <a:t>Truth table enumeration (always exponential in n)</a:t>
            </a:r>
          </a:p>
          <a:p>
            <a:r>
              <a:rPr lang="en-US" sz="2400" dirty="0"/>
              <a:t>Improved backtracking, e.g., Davis-Putnam-</a:t>
            </a:r>
            <a:r>
              <a:rPr lang="en-US" sz="2400" dirty="0" err="1"/>
              <a:t>Logemann</a:t>
            </a:r>
            <a:r>
              <a:rPr lang="en-US" sz="2400" dirty="0"/>
              <a:t>-Loveland</a:t>
            </a:r>
          </a:p>
          <a:p>
            <a:r>
              <a:rPr lang="en-US" sz="2400" dirty="0"/>
              <a:t>Backtracking with constraint propagation, </a:t>
            </a:r>
            <a:r>
              <a:rPr lang="en-US" sz="2400" dirty="0" err="1"/>
              <a:t>backjumping</a:t>
            </a:r>
            <a:endParaRPr lang="en-US" sz="2400" dirty="0"/>
          </a:p>
          <a:p>
            <a:r>
              <a:rPr lang="en-US" sz="2400" dirty="0"/>
              <a:t>Heuristic search in model space (sound but incomplete) e.g., min-conflicts, etc.</a:t>
            </a:r>
          </a:p>
          <a:p>
            <a:pPr marL="9525" indent="-9525">
              <a:buNone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C17EFB-4845-7044-BD63-0BC9A649C512}"/>
              </a:ext>
            </a:extLst>
          </p:cNvPr>
          <p:cNvSpPr txBox="1">
            <a:spLocks/>
          </p:cNvSpPr>
          <p:nvPr/>
        </p:nvSpPr>
        <p:spPr>
          <a:xfrm>
            <a:off x="473074" y="3589691"/>
            <a:ext cx="10912304" cy="2723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b="1" dirty="0">
                <a:solidFill>
                  <a:srgbClr val="00B0F0"/>
                </a:solidFill>
              </a:rPr>
              <a:t>Theorem Proving/Deductive Systems: Application of inference rules</a:t>
            </a:r>
          </a:p>
          <a:p>
            <a:r>
              <a:rPr lang="en-US" sz="2400" dirty="0"/>
              <a:t>Legitimate (sound) generation of new sentences from old</a:t>
            </a:r>
          </a:p>
          <a:p>
            <a:r>
              <a:rPr lang="en-US" sz="2400" dirty="0"/>
              <a:t>Proof = a sequence of inference rule applications</a:t>
            </a:r>
          </a:p>
          <a:p>
            <a:r>
              <a:rPr lang="en-US" sz="2400" dirty="0"/>
              <a:t>Typically requires translation of sentence into a </a:t>
            </a:r>
            <a:r>
              <a:rPr lang="en-US" sz="2400" b="1" dirty="0">
                <a:solidFill>
                  <a:srgbClr val="00B0F0"/>
                </a:solidFill>
              </a:rPr>
              <a:t>normal form</a:t>
            </a:r>
          </a:p>
        </p:txBody>
      </p:sp>
    </p:spTree>
    <p:extLst>
      <p:ext uri="{BB962C8B-B14F-4D97-AF65-F5344CB8AC3E}">
        <p14:creationId xmlns:p14="http://schemas.microsoft.com/office/powerpoint/2010/main" val="303342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Simple Knowledge-based Agent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B0B58C-05FB-5B48-81FC-0E7D3BDF27A9}"/>
              </a:ext>
            </a:extLst>
          </p:cNvPr>
          <p:cNvSpPr/>
          <p:nvPr/>
        </p:nvSpPr>
        <p:spPr>
          <a:xfrm>
            <a:off x="1981200" y="951331"/>
            <a:ext cx="7730734" cy="313932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>
                <a:latin typeface="Helvetica" pitchFamily="2" charset="0"/>
              </a:rPr>
              <a:t>function</a:t>
            </a:r>
            <a:r>
              <a:rPr lang="en-US" sz="2200" dirty="0">
                <a:latin typeface="Helvetica" pitchFamily="2" charset="0"/>
              </a:rPr>
              <a:t> KB-Agent(percept) </a:t>
            </a:r>
            <a:r>
              <a:rPr lang="en-US" sz="2200" b="1" dirty="0">
                <a:latin typeface="Helvetica" pitchFamily="2" charset="0"/>
              </a:rPr>
              <a:t>returns</a:t>
            </a:r>
            <a:r>
              <a:rPr lang="en-US" sz="2200" dirty="0">
                <a:latin typeface="Helvetica" pitchFamily="2" charset="0"/>
              </a:rPr>
              <a:t> an action</a:t>
            </a:r>
          </a:p>
          <a:p>
            <a:pPr marL="523875"/>
            <a:r>
              <a:rPr lang="en-US" sz="2200" b="1" i="1" dirty="0">
                <a:latin typeface="Helvetica" pitchFamily="2" charset="0"/>
              </a:rPr>
              <a:t>Static: 	</a:t>
            </a:r>
            <a:r>
              <a:rPr lang="en-US" sz="2200" i="1" dirty="0">
                <a:latin typeface="Helvetica" pitchFamily="2" charset="0"/>
              </a:rPr>
              <a:t>KB, a knowledge base</a:t>
            </a:r>
          </a:p>
          <a:p>
            <a:pPr marL="523875"/>
            <a:r>
              <a:rPr lang="en-US" sz="2200" b="1" i="1" dirty="0">
                <a:latin typeface="Helvetica" pitchFamily="2" charset="0"/>
              </a:rPr>
              <a:t>		t, </a:t>
            </a:r>
            <a:r>
              <a:rPr lang="en-US" sz="2200" i="1" dirty="0">
                <a:latin typeface="Helvetica" pitchFamily="2" charset="0"/>
              </a:rPr>
              <a:t>a counter, initially 0, that indicates time</a:t>
            </a:r>
          </a:p>
          <a:p>
            <a:pPr marL="523875"/>
            <a:endParaRPr lang="en-US" sz="2200" b="1" i="1" dirty="0">
              <a:latin typeface="Helvetica" pitchFamily="2" charset="0"/>
            </a:endParaRPr>
          </a:p>
          <a:p>
            <a:pPr marL="523875"/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</a:t>
            </a:r>
            <a:r>
              <a:rPr lang="en-US" sz="2200" i="1" dirty="0">
                <a:latin typeface="Helvetica" pitchFamily="2" charset="0"/>
              </a:rPr>
              <a:t>(KB, Make-Percept-Sentence(percept, t))</a:t>
            </a:r>
          </a:p>
          <a:p>
            <a:pPr marL="523875"/>
            <a:r>
              <a:rPr lang="en-US" sz="2200" i="1" dirty="0">
                <a:latin typeface="Helvetica" pitchFamily="2" charset="0"/>
              </a:rPr>
              <a:t>action </a:t>
            </a:r>
            <a:r>
              <a:rPr lang="en-US" sz="2200" dirty="0">
                <a:latin typeface="Helvetica" pitchFamily="2" charset="0"/>
              </a:rPr>
              <a:t>←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</a:t>
            </a:r>
            <a:r>
              <a:rPr lang="en-US" sz="2200" dirty="0">
                <a:latin typeface="Helvetica" pitchFamily="2" charset="0"/>
              </a:rPr>
              <a:t>(KB, Make-Action-Query(t))</a:t>
            </a:r>
            <a:endParaRPr lang="en-US" sz="2200" i="1" dirty="0">
              <a:latin typeface="Helvetica" pitchFamily="2" charset="0"/>
            </a:endParaRPr>
          </a:p>
          <a:p>
            <a:pPr marL="523875"/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Tell</a:t>
            </a:r>
            <a:r>
              <a:rPr lang="en-US" sz="2200" i="1" dirty="0">
                <a:latin typeface="Helvetica" pitchFamily="2" charset="0"/>
              </a:rPr>
              <a:t>(KB, Make-Percept-Sentence(action, t))</a:t>
            </a:r>
          </a:p>
          <a:p>
            <a:pPr marL="523875"/>
            <a:r>
              <a:rPr lang="en-US" sz="2200" i="1" dirty="0">
                <a:latin typeface="Helvetica" pitchFamily="2" charset="0"/>
              </a:rPr>
              <a:t>t </a:t>
            </a:r>
            <a:r>
              <a:rPr lang="en-US" sz="2200" dirty="0">
                <a:latin typeface="Helvetica" pitchFamily="2" charset="0"/>
              </a:rPr>
              <a:t>←  </a:t>
            </a:r>
            <a:r>
              <a:rPr lang="en-US" sz="2200" i="1" dirty="0">
                <a:latin typeface="Helvetica" pitchFamily="2" charset="0"/>
              </a:rPr>
              <a:t>t </a:t>
            </a:r>
            <a:r>
              <a:rPr lang="en-US" sz="2200" dirty="0">
                <a:latin typeface="Helvetica" pitchFamily="2" charset="0"/>
              </a:rPr>
              <a:t>+ 1</a:t>
            </a:r>
            <a:endParaRPr lang="en-US" sz="2200" i="1" dirty="0">
              <a:latin typeface="Helvetica" pitchFamily="2" charset="0"/>
            </a:endParaRPr>
          </a:p>
          <a:p>
            <a:pPr marL="523875"/>
            <a:r>
              <a:rPr lang="en-US" sz="2200" b="1" i="1" dirty="0">
                <a:latin typeface="Helvetica" pitchFamily="2" charset="0"/>
              </a:rPr>
              <a:t>return </a:t>
            </a:r>
            <a:r>
              <a:rPr lang="en-US" sz="2200" i="1" dirty="0">
                <a:latin typeface="Helvetica" pitchFamily="2" charset="0"/>
              </a:rPr>
              <a:t>action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00ED8D-F8EF-CC48-9CD3-22ABCD89ED6B}"/>
              </a:ext>
            </a:extLst>
          </p:cNvPr>
          <p:cNvSpPr/>
          <p:nvPr/>
        </p:nvSpPr>
        <p:spPr>
          <a:xfrm>
            <a:off x="304800" y="4233498"/>
            <a:ext cx="6622734" cy="21303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sz="2200" dirty="0">
                <a:latin typeface="Helvetica" pitchFamily="2" charset="0"/>
              </a:rPr>
              <a:t>The agent must be able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Represent states, actions,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Incorporate new percepts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Update internal representations of the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Deduce hidden properties of the world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Helvetica" pitchFamily="2" charset="0"/>
              </a:rPr>
              <a:t>Deduce appropriate actions</a:t>
            </a:r>
          </a:p>
        </p:txBody>
      </p:sp>
    </p:spTree>
    <p:extLst>
      <p:ext uri="{BB962C8B-B14F-4D97-AF65-F5344CB8AC3E}">
        <p14:creationId xmlns:p14="http://schemas.microsoft.com/office/powerpoint/2010/main" val="121505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Wumpus World – PEAS Description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F11857F-6C88-2543-A851-D15DA4C5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0" y="887239"/>
            <a:ext cx="3310411" cy="3244859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FD9F0D2-2A02-404E-8D6F-48E714ADC65A}"/>
              </a:ext>
            </a:extLst>
          </p:cNvPr>
          <p:cNvSpPr txBox="1">
            <a:spLocks/>
          </p:cNvSpPr>
          <p:nvPr/>
        </p:nvSpPr>
        <p:spPr>
          <a:xfrm>
            <a:off x="238125" y="804566"/>
            <a:ext cx="6901543" cy="1597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B0F0"/>
                </a:solidFill>
              </a:rPr>
              <a:t>Performance measure</a:t>
            </a:r>
            <a:br>
              <a:rPr lang="en-US" sz="2400" dirty="0"/>
            </a:br>
            <a:r>
              <a:rPr lang="en-US" sz="2400" dirty="0"/>
              <a:t>gold + 1000, death – 1000</a:t>
            </a:r>
          </a:p>
          <a:p>
            <a:pPr marL="465138" indent="0">
              <a:buFont typeface="Arial" panose="020B0604020202020204" pitchFamily="34" charset="0"/>
              <a:buNone/>
            </a:pPr>
            <a:r>
              <a:rPr lang="en-US" sz="2400" dirty="0"/>
              <a:t>-1 per step, -10 for using the arrow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493320E-467C-094A-AFFB-FA25F2D795AC}"/>
              </a:ext>
            </a:extLst>
          </p:cNvPr>
          <p:cNvSpPr txBox="1">
            <a:spLocks/>
          </p:cNvSpPr>
          <p:nvPr/>
        </p:nvSpPr>
        <p:spPr>
          <a:xfrm>
            <a:off x="173981" y="2243770"/>
            <a:ext cx="6308462" cy="41387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B0F0"/>
                </a:solidFill>
              </a:rPr>
              <a:t>Environment</a:t>
            </a:r>
            <a:endParaRPr lang="en-US" sz="2400" dirty="0"/>
          </a:p>
          <a:p>
            <a:pPr marL="808038" indent="-342900"/>
            <a:r>
              <a:rPr lang="en-US" sz="2400" dirty="0"/>
              <a:t>Squares adjacent to Wumpus are smelly</a:t>
            </a:r>
          </a:p>
          <a:p>
            <a:pPr marL="808038" indent="-342900"/>
            <a:r>
              <a:rPr lang="en-US" sz="2400" dirty="0"/>
              <a:t>Squares adjacent to pit are breezy</a:t>
            </a:r>
          </a:p>
          <a:p>
            <a:pPr marL="808038" indent="-342900"/>
            <a:r>
              <a:rPr lang="en-US" sz="2400" dirty="0"/>
              <a:t>glitter </a:t>
            </a:r>
            <a:r>
              <a:rPr lang="en-US" sz="2400" dirty="0" err="1"/>
              <a:t>iff</a:t>
            </a:r>
            <a:r>
              <a:rPr lang="en-US" sz="2400" dirty="0"/>
              <a:t> gold is in the same square</a:t>
            </a:r>
          </a:p>
          <a:p>
            <a:pPr marL="808038" indent="-342900"/>
            <a:r>
              <a:rPr lang="en-US" sz="2400" dirty="0"/>
              <a:t>Shooting kills Wumpus if you are facing it</a:t>
            </a:r>
          </a:p>
          <a:p>
            <a:pPr marL="808038" indent="-342900"/>
            <a:r>
              <a:rPr lang="en-US" sz="2400" dirty="0"/>
              <a:t>Shooting uses up the only arrow</a:t>
            </a:r>
          </a:p>
          <a:p>
            <a:pPr marL="808038" indent="-342900"/>
            <a:r>
              <a:rPr lang="en-US" sz="2400" dirty="0"/>
              <a:t>Grabbing picks up gold if in same square</a:t>
            </a:r>
          </a:p>
          <a:p>
            <a:pPr marL="808038" indent="-342900"/>
            <a:r>
              <a:rPr lang="en-US" sz="2400" dirty="0"/>
              <a:t>Releasing drops the gold in same square</a:t>
            </a:r>
          </a:p>
          <a:p>
            <a:pPr marL="808038" indent="-342900"/>
            <a:r>
              <a:rPr lang="en-US" sz="2400" dirty="0"/>
              <a:t>Squeal sound means Wumpus was killed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AD4B716-3DC0-4642-9758-ADFD7B24A94E}"/>
              </a:ext>
            </a:extLst>
          </p:cNvPr>
          <p:cNvSpPr txBox="1">
            <a:spLocks/>
          </p:cNvSpPr>
          <p:nvPr/>
        </p:nvSpPr>
        <p:spPr>
          <a:xfrm>
            <a:off x="7048161" y="4456431"/>
            <a:ext cx="4711760" cy="22659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B0F0"/>
                </a:solidFill>
              </a:rPr>
              <a:t>Actuators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Left turn, right turn, forward, grab, release, shoot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B0F0"/>
                </a:solidFill>
              </a:rPr>
              <a:t>Sensors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Breeze, glitter, smell</a:t>
            </a:r>
          </a:p>
        </p:txBody>
      </p:sp>
    </p:spTree>
    <p:extLst>
      <p:ext uri="{BB962C8B-B14F-4D97-AF65-F5344CB8AC3E}">
        <p14:creationId xmlns:p14="http://schemas.microsoft.com/office/powerpoint/2010/main" val="1030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2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Wumpus World Characterizations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0DF6F-2E0B-0944-834C-EF75F29CA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236" y="835954"/>
            <a:ext cx="4445764" cy="435772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7F5B54-6AB1-6C4D-BC40-E003167089AA}"/>
              </a:ext>
            </a:extLst>
          </p:cNvPr>
          <p:cNvSpPr txBox="1">
            <a:spLocks/>
          </p:cNvSpPr>
          <p:nvPr/>
        </p:nvSpPr>
        <p:spPr>
          <a:xfrm>
            <a:off x="449971" y="1005640"/>
            <a:ext cx="1759830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Observable?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0B45274-D13E-404F-8B77-09BA3923B743}"/>
              </a:ext>
            </a:extLst>
          </p:cNvPr>
          <p:cNvSpPr txBox="1">
            <a:spLocks/>
          </p:cNvSpPr>
          <p:nvPr/>
        </p:nvSpPr>
        <p:spPr>
          <a:xfrm>
            <a:off x="2530929" y="983882"/>
            <a:ext cx="4934996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6350">
              <a:buFont typeface="Arial" panose="020B0604020202020204" pitchFamily="34" charset="0"/>
              <a:buNone/>
            </a:pPr>
            <a:r>
              <a:rPr lang="en-US" sz="2400" dirty="0"/>
              <a:t>Partially observable – only local perception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C3F8D92-C2B4-7E46-A23D-E17201E2AF87}"/>
              </a:ext>
            </a:extLst>
          </p:cNvPr>
          <p:cNvSpPr txBox="1">
            <a:spLocks/>
          </p:cNvSpPr>
          <p:nvPr/>
        </p:nvSpPr>
        <p:spPr>
          <a:xfrm>
            <a:off x="183169" y="1861614"/>
            <a:ext cx="2067449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Deterministic?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9177B2E-B7E5-F24E-88E5-225C7746A56E}"/>
              </a:ext>
            </a:extLst>
          </p:cNvPr>
          <p:cNvSpPr txBox="1">
            <a:spLocks/>
          </p:cNvSpPr>
          <p:nvPr/>
        </p:nvSpPr>
        <p:spPr>
          <a:xfrm>
            <a:off x="2530929" y="1869559"/>
            <a:ext cx="4800600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Yes – outcomes exactly specified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413457-40D5-5042-8DE7-6DEFF006C4C4}"/>
              </a:ext>
            </a:extLst>
          </p:cNvPr>
          <p:cNvSpPr txBox="1">
            <a:spLocks/>
          </p:cNvSpPr>
          <p:nvPr/>
        </p:nvSpPr>
        <p:spPr>
          <a:xfrm>
            <a:off x="814034" y="2717588"/>
            <a:ext cx="1395767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Episodic?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D188842-E165-274B-9DD6-998046BFF62E}"/>
              </a:ext>
            </a:extLst>
          </p:cNvPr>
          <p:cNvSpPr txBox="1">
            <a:spLocks/>
          </p:cNvSpPr>
          <p:nvPr/>
        </p:nvSpPr>
        <p:spPr>
          <a:xfrm>
            <a:off x="2530929" y="2618702"/>
            <a:ext cx="4800600" cy="737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6350">
              <a:buFont typeface="Arial" panose="020B0604020202020204" pitchFamily="34" charset="0"/>
              <a:buNone/>
            </a:pPr>
            <a:r>
              <a:rPr lang="en-US" sz="2400" dirty="0"/>
              <a:t>No – sequential at the level of actions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BE55046-CD2E-DB4A-9C98-6E21B0A2A2C5}"/>
              </a:ext>
            </a:extLst>
          </p:cNvPr>
          <p:cNvSpPr txBox="1">
            <a:spLocks/>
          </p:cNvSpPr>
          <p:nvPr/>
        </p:nvSpPr>
        <p:spPr>
          <a:xfrm>
            <a:off x="2489062" y="3664747"/>
            <a:ext cx="4800600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Yes – Wumpus and pits do not move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A33431B-046F-C24E-BD3A-082095D72159}"/>
              </a:ext>
            </a:extLst>
          </p:cNvPr>
          <p:cNvSpPr txBox="1">
            <a:spLocks/>
          </p:cNvSpPr>
          <p:nvPr/>
        </p:nvSpPr>
        <p:spPr>
          <a:xfrm>
            <a:off x="1023425" y="3683951"/>
            <a:ext cx="1186376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None/>
            </a:pPr>
            <a:r>
              <a:rPr lang="en-US" sz="2400" dirty="0"/>
              <a:t>Static ?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805C67C-5E87-6046-BF27-65A3B776DB2B}"/>
              </a:ext>
            </a:extLst>
          </p:cNvPr>
          <p:cNvSpPr txBox="1">
            <a:spLocks/>
          </p:cNvSpPr>
          <p:nvPr/>
        </p:nvSpPr>
        <p:spPr>
          <a:xfrm>
            <a:off x="814033" y="4485602"/>
            <a:ext cx="1395767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None/>
            </a:pPr>
            <a:r>
              <a:rPr lang="en-US" sz="2400" dirty="0"/>
              <a:t>Discrete?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F1A5155-1F52-9C4D-A53E-F3D33A323C20}"/>
              </a:ext>
            </a:extLst>
          </p:cNvPr>
          <p:cNvSpPr txBox="1">
            <a:spLocks/>
          </p:cNvSpPr>
          <p:nvPr/>
        </p:nvSpPr>
        <p:spPr>
          <a:xfrm>
            <a:off x="2489062" y="4484267"/>
            <a:ext cx="706314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Yes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0E059C1-2EC6-DF45-9255-E8273963AB8C}"/>
              </a:ext>
            </a:extLst>
          </p:cNvPr>
          <p:cNvSpPr txBox="1">
            <a:spLocks/>
          </p:cNvSpPr>
          <p:nvPr/>
        </p:nvSpPr>
        <p:spPr>
          <a:xfrm>
            <a:off x="243025" y="5287253"/>
            <a:ext cx="1908667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None/>
            </a:pPr>
            <a:r>
              <a:rPr lang="en-US" sz="2400" dirty="0"/>
              <a:t>Single Agent?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9E5E438-0FFB-6841-B0A5-045AEE432075}"/>
              </a:ext>
            </a:extLst>
          </p:cNvPr>
          <p:cNvSpPr txBox="1">
            <a:spLocks/>
          </p:cNvSpPr>
          <p:nvPr/>
        </p:nvSpPr>
        <p:spPr>
          <a:xfrm>
            <a:off x="2489061" y="5309011"/>
            <a:ext cx="5760635" cy="5651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5138" indent="-449263">
              <a:buFont typeface="Arial" panose="020B0604020202020204" pitchFamily="34" charset="0"/>
              <a:buNone/>
            </a:pPr>
            <a:r>
              <a:rPr lang="en-US" sz="2400" dirty="0"/>
              <a:t>Yes (Wumpus is essentially a natural feature)</a:t>
            </a:r>
          </a:p>
        </p:txBody>
      </p:sp>
    </p:spTree>
    <p:extLst>
      <p:ext uri="{BB962C8B-B14F-4D97-AF65-F5344CB8AC3E}">
        <p14:creationId xmlns:p14="http://schemas.microsoft.com/office/powerpoint/2010/main" val="81123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Exploring A Wumpus World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2C1C17-FD43-3C4B-8CDD-F37D6F2D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1020440"/>
            <a:ext cx="5503636" cy="55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47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Exploring a Wumpus World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180A64-76E4-A246-8C24-3932AC40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008" y="1024128"/>
            <a:ext cx="5503637" cy="553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9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Exploring a Wumpus World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24521-E6E7-2740-B162-97BC7852A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399" y="1020440"/>
            <a:ext cx="5482787" cy="55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5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37950</TotalTime>
  <Words>2766</Words>
  <Application>Microsoft Macintosh PowerPoint</Application>
  <PresentationFormat>Widescreen</PresentationFormat>
  <Paragraphs>531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Artificial  Intelligence</vt:lpstr>
      <vt:lpstr>Announcements</vt:lpstr>
      <vt:lpstr>Knowledge Bases</vt:lpstr>
      <vt:lpstr>Simple Knowledge-based Agent</vt:lpstr>
      <vt:lpstr>Wumpus World – PEAS Description</vt:lpstr>
      <vt:lpstr>Wumpus World Characterizations</vt:lpstr>
      <vt:lpstr>Exploring A Wumpus World</vt:lpstr>
      <vt:lpstr>Exploring a Wumpus World</vt:lpstr>
      <vt:lpstr>Exploring a Wumpus World</vt:lpstr>
      <vt:lpstr>Exploring a Wumpus World</vt:lpstr>
      <vt:lpstr>Exploring a Wumpus World</vt:lpstr>
      <vt:lpstr>Exploring a Wumpus World</vt:lpstr>
      <vt:lpstr>Exploring a Wumpus World</vt:lpstr>
      <vt:lpstr>Exploring a Wumpus World</vt:lpstr>
      <vt:lpstr>Sometimes No Safe Move Exists</vt:lpstr>
      <vt:lpstr>Logic In General</vt:lpstr>
      <vt:lpstr>Types of Logic</vt:lpstr>
      <vt:lpstr>Reasoning with Logic</vt:lpstr>
      <vt:lpstr>Models</vt:lpstr>
      <vt:lpstr>Models and Entailment</vt:lpstr>
      <vt:lpstr>Quick Quiz</vt:lpstr>
      <vt:lpstr>Hands on: Entailment in the Wumpus World</vt:lpstr>
      <vt:lpstr>Wumpus Models</vt:lpstr>
      <vt:lpstr>Wumpus Models</vt:lpstr>
      <vt:lpstr>Wumpus Models</vt:lpstr>
      <vt:lpstr>Entailment to Logical Inference</vt:lpstr>
      <vt:lpstr>Inference</vt:lpstr>
      <vt:lpstr>Propositional Logic: Syntax</vt:lpstr>
      <vt:lpstr>Propositional Logic: Syntax</vt:lpstr>
      <vt:lpstr>Propositional Logic: Semantics (Backus-Naur Form (BNF))</vt:lpstr>
      <vt:lpstr>Propositional Logic: Semantics</vt:lpstr>
      <vt:lpstr>Truth Table for Connectives</vt:lpstr>
      <vt:lpstr>Wumpus World Sentences in Propositional Logic</vt:lpstr>
      <vt:lpstr>Truth Tables for Inference: Model Checking by Enumeration</vt:lpstr>
      <vt:lpstr>Inference by Enumeration</vt:lpstr>
      <vt:lpstr>Proof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58</cp:revision>
  <cp:lastPrinted>2021-03-11T11:37:37Z</cp:lastPrinted>
  <dcterms:created xsi:type="dcterms:W3CDTF">2019-01-08T03:10:37Z</dcterms:created>
  <dcterms:modified xsi:type="dcterms:W3CDTF">2021-03-19T09:11:29Z</dcterms:modified>
</cp:coreProperties>
</file>